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69" r:id="rId5"/>
    <p:sldId id="259" r:id="rId6"/>
    <p:sldId id="258" r:id="rId7"/>
    <p:sldId id="265" r:id="rId8"/>
    <p:sldId id="273" r:id="rId9"/>
    <p:sldId id="272" r:id="rId10"/>
    <p:sldId id="260" r:id="rId11"/>
    <p:sldId id="261" r:id="rId12"/>
    <p:sldId id="262" r:id="rId13"/>
    <p:sldId id="263" r:id="rId14"/>
    <p:sldId id="264" r:id="rId15"/>
    <p:sldId id="266" r:id="rId16"/>
    <p:sldId id="268" r:id="rId17"/>
    <p:sldId id="267" r:id="rId18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60" d="100"/>
          <a:sy n="60" d="100"/>
        </p:scale>
        <p:origin x="32" y="8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RRIGATION-title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34" y="3276600"/>
            <a:ext cx="6400800" cy="533400"/>
          </a:xfrm>
        </p:spPr>
        <p:txBody>
          <a:bodyPr>
            <a:normAutofit/>
          </a:bodyPr>
          <a:lstStyle>
            <a:lvl1pPr marL="0" indent="0" algn="l">
              <a:buNone/>
              <a:defRPr sz="1300" b="1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PRESENTED BY: Name Goes Here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97934" y="1658256"/>
            <a:ext cx="7772400" cy="703944"/>
          </a:xfrm>
        </p:spPr>
        <p:txBody>
          <a:bodyPr>
            <a:normAutofit/>
          </a:bodyPr>
          <a:lstStyle>
            <a:lvl1pPr algn="l">
              <a:defRPr sz="28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of Presentation Here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ody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IRRIGATION-BODYSLIDE_TEMP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33400"/>
            <a:ext cx="6705600" cy="990600"/>
          </a:xfrm>
        </p:spPr>
        <p:txBody>
          <a:bodyPr>
            <a:normAutofit/>
          </a:bodyPr>
          <a:lstStyle>
            <a:lvl1pPr algn="l">
              <a:defRPr sz="2400" b="1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6237"/>
            <a:ext cx="7924800" cy="3763963"/>
          </a:xfrm>
        </p:spPr>
        <p:txBody>
          <a:bodyPr/>
          <a:lstStyle>
            <a:lvl1pPr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>
              <a:lnSpc>
                <a:spcPct val="110000"/>
              </a:lnSpc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>
              <a:lnSpc>
                <a:spcPct val="110000"/>
              </a:lnSpc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ivder-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97934" y="2438400"/>
            <a:ext cx="6400800" cy="533400"/>
          </a:xfrm>
        </p:spPr>
        <p:txBody>
          <a:bodyPr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Goes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397934" y="1658256"/>
            <a:ext cx="7772400" cy="703944"/>
          </a:xfrm>
        </p:spPr>
        <p:txBody>
          <a:bodyPr>
            <a:normAutofit/>
          </a:bodyPr>
          <a:lstStyle>
            <a:lvl1pPr algn="l">
              <a:defRPr sz="2800" b="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Divider Slide Title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losing-Slid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265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D8EEAE-34A0-4AEC-AAF5-157FD81DE42E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0887-B656-4844-A773-E496A5264A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1525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93DBE8-F945-40AF-A04A-17D67AE237E1}" type="datetimeFigureOut">
              <a:rPr lang="en-US"/>
              <a:pPr>
                <a:defRPr/>
              </a:pPr>
              <a:t>1/4/2018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5E497-3A80-4F3D-8C13-1231EF29F1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918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idx="1"/>
          </p:nvPr>
        </p:nvSpPr>
        <p:spPr>
          <a:xfrm>
            <a:off x="628650" y="1825626"/>
            <a:ext cx="7886700" cy="3474795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8815427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Confidential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2431AA-9CD7-4673-9BE2-0872A2804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DC9F23A-A5DC-452E-B538-13ECA3F04F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4EA6C41-8E15-4C17-B7C4-C878C42D11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Installation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38632262-A00F-45FE-90E1-407AA6855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1181" y="3705564"/>
            <a:ext cx="3877316" cy="3056744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436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09599" y="533400"/>
            <a:ext cx="8645495" cy="990600"/>
          </a:xfrm>
        </p:spPr>
        <p:txBody>
          <a:bodyPr>
            <a:normAutofit/>
          </a:bodyPr>
          <a:lstStyle/>
          <a:p>
            <a:pPr algn="l"/>
            <a:r>
              <a:rPr lang="en-US" sz="2800" dirty="0">
                <a:latin typeface="Arial Bold"/>
                <a:cs typeface="Arial Bold"/>
              </a:rPr>
              <a:t>Up to 99 stations (and 2 Pump/Master Valve outputs)</a:t>
            </a:r>
            <a:endParaRPr lang="en-US" sz="2800" dirty="0"/>
          </a:p>
        </p:txBody>
      </p:sp>
      <p:pic>
        <p:nvPicPr>
          <p:cNvPr id="8" name="ClipArt Placeholder 7" descr="Controller and Path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7383" y="1227494"/>
            <a:ext cx="2794635" cy="4526280"/>
          </a:xfrm>
        </p:spPr>
      </p:pic>
      <p:sp>
        <p:nvSpPr>
          <p:cNvPr id="645124" name="Rectangle 1028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12748" y="1628857"/>
            <a:ext cx="4465638" cy="3903662"/>
          </a:xfrm>
        </p:spPr>
        <p:txBody>
          <a:bodyPr>
            <a:noAutofit/>
          </a:bodyPr>
          <a:lstStyle/>
          <a:p>
            <a:pPr>
              <a:spcAft>
                <a:spcPts val="1200"/>
              </a:spcAft>
            </a:pPr>
            <a:r>
              <a:rPr lang="en-US" sz="2000" dirty="0"/>
              <a:t>A two-wire cable output is called a “path”.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All 99 decoder stations MAY be on a single path.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There are up to 6 paths available from the controller.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Use as many paths as you need, to reach all valves efficiently.</a:t>
            </a:r>
          </a:p>
          <a:p>
            <a:pPr>
              <a:spcAft>
                <a:spcPts val="1200"/>
              </a:spcAft>
            </a:pPr>
            <a:r>
              <a:rPr lang="en-US" sz="2000" dirty="0"/>
              <a:t>Paths do not need to be “looped” back to controller, or each other.</a:t>
            </a:r>
          </a:p>
        </p:txBody>
      </p:sp>
      <p:sp>
        <p:nvSpPr>
          <p:cNvPr id="9" name="Rectangular Callout 8"/>
          <p:cNvSpPr/>
          <p:nvPr/>
        </p:nvSpPr>
        <p:spPr>
          <a:xfrm>
            <a:off x="5341122" y="4401084"/>
            <a:ext cx="914400" cy="546930"/>
          </a:xfrm>
          <a:prstGeom prst="wedgeRectCallout">
            <a:avLst>
              <a:gd name="adj1" fmla="val 48326"/>
              <a:gd name="adj2" fmla="val 140625"/>
            </a:avLst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Path</a:t>
            </a:r>
          </a:p>
        </p:txBody>
      </p:sp>
    </p:spTree>
    <p:extLst>
      <p:ext uri="{BB962C8B-B14F-4D97-AF65-F5344CB8AC3E}">
        <p14:creationId xmlns:p14="http://schemas.microsoft.com/office/powerpoint/2010/main" val="58174865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561798" y="97564"/>
            <a:ext cx="67056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latin typeface="Arial"/>
                <a:cs typeface="Arial"/>
              </a:rPr>
              <a:t>Planning Your Wire Paths</a:t>
            </a:r>
          </a:p>
        </p:txBody>
      </p:sp>
      <p:pic>
        <p:nvPicPr>
          <p:cNvPr id="5" name="ClipArt Placeholder 4" descr="H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3053" y="771769"/>
            <a:ext cx="2747010" cy="1920240"/>
          </a:xfrm>
        </p:spPr>
      </p:pic>
      <p:sp>
        <p:nvSpPr>
          <p:cNvPr id="6041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82757" y="1025838"/>
            <a:ext cx="4065587" cy="466566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2000" dirty="0"/>
              <a:t>Place a decoder by each 24VAC valve (standard solenoids)</a:t>
            </a:r>
          </a:p>
          <a:p>
            <a:pPr lvl="1">
              <a:spcAft>
                <a:spcPts val="2400"/>
              </a:spcAft>
            </a:pPr>
            <a:r>
              <a:rPr lang="en-US" sz="1600" dirty="0"/>
              <a:t>A few solenoids with internal diodes or capacitors may not be decoder compatible, but most are</a:t>
            </a:r>
          </a:p>
          <a:p>
            <a:pPr eaLnBrk="1" hangingPunct="1">
              <a:spcAft>
                <a:spcPts val="2400"/>
              </a:spcAft>
            </a:pPr>
            <a:r>
              <a:rPr lang="en-US" sz="2000" dirty="0"/>
              <a:t>Max distance from controller to furthest decoder on each path:</a:t>
            </a:r>
          </a:p>
          <a:p>
            <a:pPr lvl="1">
              <a:spcAft>
                <a:spcPts val="2400"/>
              </a:spcAft>
            </a:pPr>
            <a:r>
              <a:rPr lang="en-US" sz="1600" dirty="0"/>
              <a:t>14 AWG: 10,000 ft. per path</a:t>
            </a:r>
          </a:p>
          <a:p>
            <a:pPr lvl="1">
              <a:spcAft>
                <a:spcPts val="2400"/>
              </a:spcAft>
            </a:pPr>
            <a:r>
              <a:rPr lang="en-US" sz="1600" dirty="0"/>
              <a:t>12 AWG: 15,000 ft. per path</a:t>
            </a:r>
          </a:p>
          <a:p>
            <a:pPr eaLnBrk="1" hangingPunct="1">
              <a:spcAft>
                <a:spcPts val="2400"/>
              </a:spcAft>
            </a:pPr>
            <a:r>
              <a:rPr lang="en-US" sz="2000" dirty="0"/>
              <a:t>Max distance from decoder to solenoid, 150 ft (recommended maximum)</a:t>
            </a:r>
          </a:p>
          <a:p>
            <a:pPr lvl="1">
              <a:spcAft>
                <a:spcPts val="2400"/>
              </a:spcAft>
            </a:pPr>
            <a:r>
              <a:rPr lang="en-US" sz="1600" dirty="0"/>
              <a:t>450 feet, theoretical max</a:t>
            </a:r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234861" y="4072072"/>
            <a:ext cx="3230310" cy="854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ube 54"/>
          <p:cNvSpPr/>
          <p:nvPr/>
        </p:nvSpPr>
        <p:spPr>
          <a:xfrm>
            <a:off x="2726108" y="3406092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ube 55"/>
          <p:cNvSpPr/>
          <p:nvPr/>
        </p:nvSpPr>
        <p:spPr>
          <a:xfrm>
            <a:off x="2726108" y="369257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ube 56"/>
          <p:cNvSpPr/>
          <p:nvPr/>
        </p:nvSpPr>
        <p:spPr>
          <a:xfrm>
            <a:off x="2726108" y="285588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ube 57"/>
          <p:cNvSpPr/>
          <p:nvPr/>
        </p:nvSpPr>
        <p:spPr>
          <a:xfrm>
            <a:off x="2726108" y="2582848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ube 58"/>
          <p:cNvSpPr/>
          <p:nvPr/>
        </p:nvSpPr>
        <p:spPr>
          <a:xfrm>
            <a:off x="2724684" y="494291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ube 59"/>
          <p:cNvSpPr/>
          <p:nvPr/>
        </p:nvSpPr>
        <p:spPr>
          <a:xfrm>
            <a:off x="2724684" y="522939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ube 60"/>
          <p:cNvSpPr/>
          <p:nvPr/>
        </p:nvSpPr>
        <p:spPr>
          <a:xfrm>
            <a:off x="2724684" y="439270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ube 61"/>
          <p:cNvSpPr/>
          <p:nvPr/>
        </p:nvSpPr>
        <p:spPr>
          <a:xfrm>
            <a:off x="2724684" y="411966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ube 82"/>
          <p:cNvSpPr/>
          <p:nvPr/>
        </p:nvSpPr>
        <p:spPr>
          <a:xfrm>
            <a:off x="2808717" y="5655258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22"/>
          <p:cNvGrpSpPr/>
          <p:nvPr/>
        </p:nvGrpSpPr>
        <p:grpSpPr>
          <a:xfrm>
            <a:off x="3164929" y="5695683"/>
            <a:ext cx="222679" cy="105577"/>
            <a:chOff x="4110039" y="1170774"/>
            <a:chExt cx="222679" cy="105577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4" name="Straight Connector 143"/>
          <p:cNvCxnSpPr/>
          <p:nvPr/>
        </p:nvCxnSpPr>
        <p:spPr>
          <a:xfrm>
            <a:off x="2884204" y="5716948"/>
            <a:ext cx="320022" cy="25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98206" y="3452501"/>
            <a:ext cx="131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= Decoder</a:t>
            </a:r>
          </a:p>
          <a:p>
            <a:r>
              <a:rPr lang="en-US" sz="1200" dirty="0"/>
              <a:t>= Earth Ground</a:t>
            </a:r>
          </a:p>
        </p:txBody>
      </p:sp>
      <p:sp>
        <p:nvSpPr>
          <p:cNvPr id="148" name="Cube 147"/>
          <p:cNvSpPr/>
          <p:nvPr/>
        </p:nvSpPr>
        <p:spPr>
          <a:xfrm>
            <a:off x="556188" y="351212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48"/>
          <p:cNvGrpSpPr/>
          <p:nvPr/>
        </p:nvGrpSpPr>
        <p:grpSpPr>
          <a:xfrm>
            <a:off x="437396" y="3737272"/>
            <a:ext cx="222679" cy="105577"/>
            <a:chOff x="4110039" y="1170774"/>
            <a:chExt cx="222679" cy="105577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3" name="Picture 132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08239" y="2513257"/>
            <a:ext cx="544260" cy="357504"/>
          </a:xfrm>
          <a:prstGeom prst="rect">
            <a:avLst/>
          </a:prstGeom>
        </p:spPr>
      </p:pic>
      <p:pic>
        <p:nvPicPr>
          <p:cNvPr id="138" name="Picture 137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1878" y="2810937"/>
            <a:ext cx="544260" cy="357504"/>
          </a:xfrm>
          <a:prstGeom prst="rect">
            <a:avLst/>
          </a:prstGeom>
        </p:spPr>
      </p:pic>
      <p:pic>
        <p:nvPicPr>
          <p:cNvPr id="141" name="Picture 140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361" y="3221135"/>
            <a:ext cx="544260" cy="357504"/>
          </a:xfrm>
          <a:prstGeom prst="rect">
            <a:avLst/>
          </a:prstGeom>
        </p:spPr>
      </p:pic>
      <p:pic>
        <p:nvPicPr>
          <p:cNvPr id="149" name="Picture 148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3331" y="3631333"/>
            <a:ext cx="544260" cy="357504"/>
          </a:xfrm>
          <a:prstGeom prst="rect">
            <a:avLst/>
          </a:prstGeom>
        </p:spPr>
      </p:pic>
      <p:pic>
        <p:nvPicPr>
          <p:cNvPr id="157" name="Picture 156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270" y="3956073"/>
            <a:ext cx="544260" cy="357504"/>
          </a:xfrm>
          <a:prstGeom prst="rect">
            <a:avLst/>
          </a:prstGeom>
        </p:spPr>
      </p:pic>
      <p:pic>
        <p:nvPicPr>
          <p:cNvPr id="158" name="Picture 157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4786" y="4289360"/>
            <a:ext cx="544260" cy="357504"/>
          </a:xfrm>
          <a:prstGeom prst="rect">
            <a:avLst/>
          </a:prstGeom>
        </p:spPr>
      </p:pic>
      <p:pic>
        <p:nvPicPr>
          <p:cNvPr id="159" name="Picture 158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8270" y="4742286"/>
            <a:ext cx="544260" cy="357504"/>
          </a:xfrm>
          <a:prstGeom prst="rect">
            <a:avLst/>
          </a:prstGeom>
        </p:spPr>
      </p:pic>
      <p:pic>
        <p:nvPicPr>
          <p:cNvPr id="160" name="Picture 159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80423" y="5049934"/>
            <a:ext cx="544260" cy="357504"/>
          </a:xfrm>
          <a:prstGeom prst="rect">
            <a:avLst/>
          </a:prstGeom>
        </p:spPr>
      </p:pic>
      <p:pic>
        <p:nvPicPr>
          <p:cNvPr id="161" name="Picture 160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7515" y="5596866"/>
            <a:ext cx="544260" cy="357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139443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49969" y="79375"/>
            <a:ext cx="67056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latin typeface="Arial"/>
                <a:cs typeface="Arial"/>
              </a:rPr>
              <a:t>Planning Your Wire Paths</a:t>
            </a:r>
          </a:p>
        </p:txBody>
      </p:sp>
      <p:pic>
        <p:nvPicPr>
          <p:cNvPr id="5" name="ClipArt Placeholder 4" descr="H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69681" y="872209"/>
            <a:ext cx="2550795" cy="1783080"/>
          </a:xfrm>
        </p:spPr>
      </p:pic>
      <p:sp>
        <p:nvSpPr>
          <p:cNvPr id="6041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078413" y="1017588"/>
            <a:ext cx="4065587" cy="46656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2000" dirty="0"/>
              <a:t>Two-wire paths may be spliced!</a:t>
            </a:r>
          </a:p>
          <a:p>
            <a:pPr eaLnBrk="1" hangingPunct="1">
              <a:spcAft>
                <a:spcPts val="2400"/>
              </a:spcAft>
            </a:pPr>
            <a:r>
              <a:rPr lang="en-US" sz="2000" dirty="0"/>
              <a:t>346 Splices known to work</a:t>
            </a:r>
          </a:p>
          <a:p>
            <a:pPr lvl="1">
              <a:spcAft>
                <a:spcPts val="2400"/>
              </a:spcAft>
            </a:pPr>
            <a:r>
              <a:rPr lang="en-US" sz="1600" dirty="0"/>
              <a:t>Follow splice rules </a:t>
            </a:r>
          </a:p>
          <a:p>
            <a:pPr lvl="1">
              <a:spcAft>
                <a:spcPts val="2400"/>
              </a:spcAft>
            </a:pPr>
            <a:r>
              <a:rPr lang="en-US" sz="1600" dirty="0"/>
              <a:t>Use pipe trenches to route wire cheapest way</a:t>
            </a:r>
          </a:p>
          <a:p>
            <a:pPr eaLnBrk="1" hangingPunct="1">
              <a:spcAft>
                <a:spcPts val="2400"/>
              </a:spcAft>
            </a:pPr>
            <a:r>
              <a:rPr lang="en-US" sz="2000" dirty="0"/>
              <a:t>Use a different colored cable for each path.</a:t>
            </a:r>
          </a:p>
          <a:p>
            <a:pPr eaLnBrk="1" hangingPunct="1">
              <a:spcAft>
                <a:spcPts val="2400"/>
              </a:spcAft>
            </a:pPr>
            <a:r>
              <a:rPr lang="en-US" sz="2000" dirty="0"/>
              <a:t>Max wire distance applies to each wire path- from controller to each end of each run (10k/15k ft.)</a:t>
            </a: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98275" y="3619144"/>
            <a:ext cx="3230310" cy="914400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234861" y="4072072"/>
            <a:ext cx="3230310" cy="854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854289" y="3614871"/>
            <a:ext cx="98276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4289" y="4768553"/>
            <a:ext cx="98276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7864" y="3245814"/>
            <a:ext cx="982766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9" idx="0"/>
          </p:cNvCxnSpPr>
          <p:nvPr/>
        </p:nvCxnSpPr>
        <p:spPr>
          <a:xfrm rot="5400000" flipH="1" flipV="1">
            <a:off x="1371700" y="4909458"/>
            <a:ext cx="16888" cy="158097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153030" y="2214155"/>
            <a:ext cx="2068083" cy="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764564" y="2798748"/>
            <a:ext cx="675118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02123" y="3137101"/>
            <a:ext cx="73493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2857371" y="2159005"/>
            <a:ext cx="1959369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4304" y="2134861"/>
            <a:ext cx="982766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be 29"/>
          <p:cNvSpPr/>
          <p:nvPr/>
        </p:nvSpPr>
        <p:spPr>
          <a:xfrm>
            <a:off x="2204813" y="3542429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ube 30"/>
          <p:cNvSpPr/>
          <p:nvPr/>
        </p:nvSpPr>
        <p:spPr>
          <a:xfrm>
            <a:off x="2204813" y="382891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ube 31"/>
          <p:cNvSpPr/>
          <p:nvPr/>
        </p:nvSpPr>
        <p:spPr>
          <a:xfrm>
            <a:off x="1965532" y="4145936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ube 32"/>
          <p:cNvSpPr/>
          <p:nvPr/>
        </p:nvSpPr>
        <p:spPr>
          <a:xfrm>
            <a:off x="1685657" y="4145936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ube 33"/>
          <p:cNvSpPr/>
          <p:nvPr/>
        </p:nvSpPr>
        <p:spPr>
          <a:xfrm>
            <a:off x="1444239" y="4145936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ube 34"/>
          <p:cNvSpPr/>
          <p:nvPr/>
        </p:nvSpPr>
        <p:spPr>
          <a:xfrm>
            <a:off x="1119497" y="437829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ube 35"/>
          <p:cNvSpPr/>
          <p:nvPr/>
        </p:nvSpPr>
        <p:spPr>
          <a:xfrm>
            <a:off x="1118703" y="476855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ube 36"/>
          <p:cNvSpPr/>
          <p:nvPr/>
        </p:nvSpPr>
        <p:spPr>
          <a:xfrm>
            <a:off x="1118703" y="511588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ube 37"/>
          <p:cNvSpPr/>
          <p:nvPr/>
        </p:nvSpPr>
        <p:spPr>
          <a:xfrm>
            <a:off x="1119497" y="5388118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ube 38"/>
          <p:cNvSpPr/>
          <p:nvPr/>
        </p:nvSpPr>
        <p:spPr>
          <a:xfrm>
            <a:off x="546930" y="570838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ube 40"/>
          <p:cNvSpPr/>
          <p:nvPr/>
        </p:nvSpPr>
        <p:spPr>
          <a:xfrm>
            <a:off x="2204813" y="2992218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ube 41"/>
          <p:cNvSpPr/>
          <p:nvPr/>
        </p:nvSpPr>
        <p:spPr>
          <a:xfrm>
            <a:off x="2204813" y="271918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ube 42"/>
          <p:cNvSpPr/>
          <p:nvPr/>
        </p:nvSpPr>
        <p:spPr>
          <a:xfrm>
            <a:off x="1754024" y="324819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ube 43"/>
          <p:cNvSpPr/>
          <p:nvPr/>
        </p:nvSpPr>
        <p:spPr>
          <a:xfrm>
            <a:off x="1410055" y="324819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ube 44"/>
          <p:cNvSpPr/>
          <p:nvPr/>
        </p:nvSpPr>
        <p:spPr>
          <a:xfrm>
            <a:off x="1085314" y="3067042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1084520" y="2791626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ube 46"/>
          <p:cNvSpPr/>
          <p:nvPr/>
        </p:nvSpPr>
        <p:spPr>
          <a:xfrm>
            <a:off x="1085314" y="252046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ube 47"/>
          <p:cNvSpPr/>
          <p:nvPr/>
        </p:nvSpPr>
        <p:spPr>
          <a:xfrm>
            <a:off x="1084520" y="224794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ube 48"/>
          <p:cNvSpPr/>
          <p:nvPr/>
        </p:nvSpPr>
        <p:spPr>
          <a:xfrm>
            <a:off x="760575" y="2136449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ube 49"/>
          <p:cNvSpPr/>
          <p:nvPr/>
        </p:nvSpPr>
        <p:spPr>
          <a:xfrm>
            <a:off x="461471" y="2136449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ube 50"/>
          <p:cNvSpPr/>
          <p:nvPr/>
        </p:nvSpPr>
        <p:spPr>
          <a:xfrm>
            <a:off x="1084520" y="184501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ube 51"/>
          <p:cNvSpPr/>
          <p:nvPr/>
        </p:nvSpPr>
        <p:spPr>
          <a:xfrm>
            <a:off x="192989" y="2136449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ube 52"/>
          <p:cNvSpPr/>
          <p:nvPr/>
        </p:nvSpPr>
        <p:spPr>
          <a:xfrm>
            <a:off x="1118703" y="118011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ube 53"/>
          <p:cNvSpPr/>
          <p:nvPr/>
        </p:nvSpPr>
        <p:spPr>
          <a:xfrm>
            <a:off x="1085314" y="153491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ube 54"/>
          <p:cNvSpPr/>
          <p:nvPr/>
        </p:nvSpPr>
        <p:spPr>
          <a:xfrm>
            <a:off x="2726108" y="3406092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ube 55"/>
          <p:cNvSpPr/>
          <p:nvPr/>
        </p:nvSpPr>
        <p:spPr>
          <a:xfrm>
            <a:off x="2726108" y="369257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ube 56"/>
          <p:cNvSpPr/>
          <p:nvPr/>
        </p:nvSpPr>
        <p:spPr>
          <a:xfrm>
            <a:off x="2726108" y="285588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ube 57"/>
          <p:cNvSpPr/>
          <p:nvPr/>
        </p:nvSpPr>
        <p:spPr>
          <a:xfrm>
            <a:off x="2726108" y="2582848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ube 58"/>
          <p:cNvSpPr/>
          <p:nvPr/>
        </p:nvSpPr>
        <p:spPr>
          <a:xfrm>
            <a:off x="2724684" y="494291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ube 59"/>
          <p:cNvSpPr/>
          <p:nvPr/>
        </p:nvSpPr>
        <p:spPr>
          <a:xfrm>
            <a:off x="2724684" y="522939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ube 60"/>
          <p:cNvSpPr/>
          <p:nvPr/>
        </p:nvSpPr>
        <p:spPr>
          <a:xfrm>
            <a:off x="2724684" y="439270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ube 61"/>
          <p:cNvSpPr/>
          <p:nvPr/>
        </p:nvSpPr>
        <p:spPr>
          <a:xfrm>
            <a:off x="2724684" y="411966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ube 62"/>
          <p:cNvSpPr/>
          <p:nvPr/>
        </p:nvSpPr>
        <p:spPr>
          <a:xfrm>
            <a:off x="3792908" y="360490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ube 63"/>
          <p:cNvSpPr/>
          <p:nvPr/>
        </p:nvSpPr>
        <p:spPr>
          <a:xfrm>
            <a:off x="3493804" y="360490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Cube 64"/>
          <p:cNvSpPr/>
          <p:nvPr/>
        </p:nvSpPr>
        <p:spPr>
          <a:xfrm>
            <a:off x="3225322" y="360490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ube 65"/>
          <p:cNvSpPr/>
          <p:nvPr/>
        </p:nvSpPr>
        <p:spPr>
          <a:xfrm>
            <a:off x="3775816" y="477567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ube 66"/>
          <p:cNvSpPr/>
          <p:nvPr/>
        </p:nvSpPr>
        <p:spPr>
          <a:xfrm>
            <a:off x="3476712" y="477567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ube 67"/>
          <p:cNvSpPr/>
          <p:nvPr/>
        </p:nvSpPr>
        <p:spPr>
          <a:xfrm>
            <a:off x="3208230" y="477567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ube 68"/>
          <p:cNvSpPr/>
          <p:nvPr/>
        </p:nvSpPr>
        <p:spPr>
          <a:xfrm>
            <a:off x="2117932" y="569862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ube 69"/>
          <p:cNvSpPr/>
          <p:nvPr/>
        </p:nvSpPr>
        <p:spPr>
          <a:xfrm>
            <a:off x="1818828" y="569862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ube 70"/>
          <p:cNvSpPr/>
          <p:nvPr/>
        </p:nvSpPr>
        <p:spPr>
          <a:xfrm>
            <a:off x="1550346" y="569862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ube 71"/>
          <p:cNvSpPr/>
          <p:nvPr/>
        </p:nvSpPr>
        <p:spPr>
          <a:xfrm>
            <a:off x="887338" y="5715509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ube 72"/>
          <p:cNvSpPr/>
          <p:nvPr/>
        </p:nvSpPr>
        <p:spPr>
          <a:xfrm>
            <a:off x="3835637" y="116060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ube 73"/>
          <p:cNvSpPr/>
          <p:nvPr/>
        </p:nvSpPr>
        <p:spPr>
          <a:xfrm>
            <a:off x="3886910" y="226231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ube 74"/>
          <p:cNvSpPr/>
          <p:nvPr/>
        </p:nvSpPr>
        <p:spPr>
          <a:xfrm>
            <a:off x="3886116" y="198689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ube 75"/>
          <p:cNvSpPr/>
          <p:nvPr/>
        </p:nvSpPr>
        <p:spPr>
          <a:xfrm>
            <a:off x="3886910" y="171573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ube 76"/>
          <p:cNvSpPr/>
          <p:nvPr/>
        </p:nvSpPr>
        <p:spPr>
          <a:xfrm>
            <a:off x="3886116" y="144321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ube 77"/>
          <p:cNvSpPr/>
          <p:nvPr/>
        </p:nvSpPr>
        <p:spPr>
          <a:xfrm>
            <a:off x="3895458" y="281172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Cube 78"/>
          <p:cNvSpPr/>
          <p:nvPr/>
        </p:nvSpPr>
        <p:spPr>
          <a:xfrm>
            <a:off x="3895458" y="253869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Cube 79"/>
          <p:cNvSpPr/>
          <p:nvPr/>
        </p:nvSpPr>
        <p:spPr>
          <a:xfrm>
            <a:off x="3560746" y="318473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Cube 80"/>
          <p:cNvSpPr/>
          <p:nvPr/>
        </p:nvSpPr>
        <p:spPr>
          <a:xfrm>
            <a:off x="3292264" y="318473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ube 81"/>
          <p:cNvSpPr/>
          <p:nvPr/>
        </p:nvSpPr>
        <p:spPr>
          <a:xfrm>
            <a:off x="3134882" y="259851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ube 82"/>
          <p:cNvSpPr/>
          <p:nvPr/>
        </p:nvSpPr>
        <p:spPr>
          <a:xfrm>
            <a:off x="2808717" y="5655258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Cube 83"/>
          <p:cNvSpPr/>
          <p:nvPr/>
        </p:nvSpPr>
        <p:spPr>
          <a:xfrm>
            <a:off x="3133458" y="289619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2" name="Group 91"/>
          <p:cNvGrpSpPr/>
          <p:nvPr/>
        </p:nvGrpSpPr>
        <p:grpSpPr>
          <a:xfrm>
            <a:off x="4157665" y="1142199"/>
            <a:ext cx="222679" cy="105577"/>
            <a:chOff x="4110039" y="1170774"/>
            <a:chExt cx="222679" cy="105577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>
            <a:stCxn id="73" idx="0"/>
          </p:cNvCxnSpPr>
          <p:nvPr/>
        </p:nvCxnSpPr>
        <p:spPr>
          <a:xfrm rot="5400000" flipH="1" flipV="1">
            <a:off x="3806809" y="1085971"/>
            <a:ext cx="146187" cy="307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876675" y="1004888"/>
            <a:ext cx="40005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4212432" y="1069181"/>
            <a:ext cx="11906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3" name="Group 102"/>
          <p:cNvGrpSpPr/>
          <p:nvPr/>
        </p:nvGrpSpPr>
        <p:grpSpPr>
          <a:xfrm>
            <a:off x="618282" y="1234780"/>
            <a:ext cx="222679" cy="105577"/>
            <a:chOff x="4110039" y="1170774"/>
            <a:chExt cx="222679" cy="105577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" name="Group 107"/>
          <p:cNvGrpSpPr/>
          <p:nvPr/>
        </p:nvGrpSpPr>
        <p:grpSpPr>
          <a:xfrm>
            <a:off x="114080" y="2431189"/>
            <a:ext cx="222679" cy="105577"/>
            <a:chOff x="4110039" y="1170774"/>
            <a:chExt cx="222679" cy="105577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112"/>
          <p:cNvGrpSpPr/>
          <p:nvPr/>
        </p:nvGrpSpPr>
        <p:grpSpPr>
          <a:xfrm>
            <a:off x="4045146" y="3841250"/>
            <a:ext cx="222679" cy="105577"/>
            <a:chOff x="4110039" y="1170774"/>
            <a:chExt cx="222679" cy="105577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" name="Group 117"/>
          <p:cNvGrpSpPr/>
          <p:nvPr/>
        </p:nvGrpSpPr>
        <p:grpSpPr>
          <a:xfrm>
            <a:off x="4028053" y="4994933"/>
            <a:ext cx="222679" cy="105577"/>
            <a:chOff x="4110039" y="1170774"/>
            <a:chExt cx="222679" cy="105577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3" name="Group 122"/>
          <p:cNvGrpSpPr/>
          <p:nvPr/>
        </p:nvGrpSpPr>
        <p:grpSpPr>
          <a:xfrm>
            <a:off x="3164929" y="5695683"/>
            <a:ext cx="222679" cy="105577"/>
            <a:chOff x="4110039" y="1170774"/>
            <a:chExt cx="222679" cy="105577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" name="Group 127"/>
          <p:cNvGrpSpPr/>
          <p:nvPr/>
        </p:nvGrpSpPr>
        <p:grpSpPr>
          <a:xfrm>
            <a:off x="2279367" y="5822446"/>
            <a:ext cx="222679" cy="105577"/>
            <a:chOff x="4110039" y="1170774"/>
            <a:chExt cx="222679" cy="105577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112656" y="5736987"/>
            <a:ext cx="222679" cy="105577"/>
            <a:chOff x="4110039" y="1170774"/>
            <a:chExt cx="222679" cy="105577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/>
          <p:cNvCxnSpPr>
            <a:stCxn id="63" idx="4"/>
          </p:cNvCxnSpPr>
          <p:nvPr/>
        </p:nvCxnSpPr>
        <p:spPr>
          <a:xfrm>
            <a:off x="3844183" y="3685888"/>
            <a:ext cx="320022" cy="25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/>
          <p:cNvCxnSpPr/>
          <p:nvPr/>
        </p:nvCxnSpPr>
        <p:spPr>
          <a:xfrm rot="5400000">
            <a:off x="4099912" y="3751146"/>
            <a:ext cx="11906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842758" y="4838156"/>
            <a:ext cx="320022" cy="25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4098487" y="4903414"/>
            <a:ext cx="11906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884204" y="5716948"/>
            <a:ext cx="320022" cy="25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184782" y="5746558"/>
            <a:ext cx="213199" cy="236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2358955" y="5784717"/>
            <a:ext cx="71644" cy="80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22645" y="5746558"/>
            <a:ext cx="213199" cy="236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>
            <a:off x="165997" y="2346798"/>
            <a:ext cx="11906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828942" y="1227242"/>
            <a:ext cx="292961" cy="33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98206" y="3452501"/>
            <a:ext cx="131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= Decoder</a:t>
            </a:r>
          </a:p>
          <a:p>
            <a:r>
              <a:rPr lang="en-US" sz="1200" dirty="0"/>
              <a:t>= Earth Ground</a:t>
            </a:r>
          </a:p>
        </p:txBody>
      </p:sp>
      <p:sp>
        <p:nvSpPr>
          <p:cNvPr id="148" name="Cube 147"/>
          <p:cNvSpPr/>
          <p:nvPr/>
        </p:nvSpPr>
        <p:spPr>
          <a:xfrm>
            <a:off x="556188" y="351212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9" name="Group 148"/>
          <p:cNvGrpSpPr/>
          <p:nvPr/>
        </p:nvGrpSpPr>
        <p:grpSpPr>
          <a:xfrm>
            <a:off x="437396" y="3737272"/>
            <a:ext cx="222679" cy="105577"/>
            <a:chOff x="4110039" y="1170774"/>
            <a:chExt cx="222679" cy="105577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10147311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47982" y="-59191"/>
            <a:ext cx="67056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latin typeface="Arial"/>
                <a:cs typeface="Arial"/>
              </a:rPr>
              <a:t>Planning Your Wire Paths</a:t>
            </a:r>
          </a:p>
        </p:txBody>
      </p:sp>
      <p:pic>
        <p:nvPicPr>
          <p:cNvPr id="5" name="ClipArt Placeholder 4" descr="H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42113" y="872209"/>
            <a:ext cx="2550795" cy="1783080"/>
          </a:xfrm>
        </p:spPr>
      </p:pic>
      <p:sp>
        <p:nvSpPr>
          <p:cNvPr id="6041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89463" y="739815"/>
            <a:ext cx="4554537" cy="3016250"/>
          </a:xfrm>
        </p:spPr>
        <p:txBody>
          <a:bodyPr>
            <a:normAutofit/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1400" dirty="0"/>
              <a:t>Earth Ground every 12 decoders (minimum), or 1000’, whichever is sooner</a:t>
            </a:r>
          </a:p>
          <a:p>
            <a:pPr eaLnBrk="1" hangingPunct="1">
              <a:spcAft>
                <a:spcPts val="2400"/>
              </a:spcAft>
            </a:pPr>
            <a:r>
              <a:rPr lang="en-US" sz="1400" dirty="0"/>
              <a:t>- more in high-lightning areas (such as Florida)</a:t>
            </a:r>
          </a:p>
          <a:p>
            <a:pPr eaLnBrk="1" hangingPunct="1">
              <a:spcAft>
                <a:spcPts val="2400"/>
              </a:spcAft>
            </a:pPr>
            <a:r>
              <a:rPr lang="en-US" sz="1400" dirty="0"/>
              <a:t>Ground the end of each wire path (the last decoder)</a:t>
            </a:r>
          </a:p>
          <a:p>
            <a:pPr lvl="0">
              <a:spcAft>
                <a:spcPts val="2400"/>
              </a:spcAft>
            </a:pPr>
            <a:r>
              <a:rPr lang="en-US" sz="1400" dirty="0"/>
              <a:t>Use 8’-10’ ground rods, or rectangular copper plates</a:t>
            </a:r>
          </a:p>
        </p:txBody>
      </p:sp>
      <p:cxnSp>
        <p:nvCxnSpPr>
          <p:cNvPr id="8" name="Elbow Connector 7"/>
          <p:cNvCxnSpPr/>
          <p:nvPr/>
        </p:nvCxnSpPr>
        <p:spPr>
          <a:xfrm rot="5400000">
            <a:off x="98275" y="3619144"/>
            <a:ext cx="3230310" cy="914400"/>
          </a:xfrm>
          <a:prstGeom prst="bentConnector3">
            <a:avLst>
              <a:gd name="adj1" fmla="val 50000"/>
            </a:avLst>
          </a:prstGeom>
          <a:ln w="28575"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>
            <a:off x="1234861" y="4072072"/>
            <a:ext cx="3230310" cy="854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54289" y="3606325"/>
            <a:ext cx="5288865" cy="854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4289" y="4768553"/>
            <a:ext cx="98276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187864" y="3245814"/>
            <a:ext cx="982766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39" idx="0"/>
          </p:cNvCxnSpPr>
          <p:nvPr/>
        </p:nvCxnSpPr>
        <p:spPr>
          <a:xfrm rot="5400000" flipH="1" flipV="1">
            <a:off x="1371700" y="4909458"/>
            <a:ext cx="16888" cy="158097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V="1">
            <a:off x="153030" y="2214155"/>
            <a:ext cx="2068083" cy="1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>
            <a:off x="2764564" y="2798748"/>
            <a:ext cx="675118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3102123" y="3137101"/>
            <a:ext cx="734932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 flipH="1" flipV="1">
            <a:off x="2857371" y="2159005"/>
            <a:ext cx="1959369" cy="1588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204304" y="2134861"/>
            <a:ext cx="982766" cy="1588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Cube 29"/>
          <p:cNvSpPr/>
          <p:nvPr/>
        </p:nvSpPr>
        <p:spPr>
          <a:xfrm>
            <a:off x="2204813" y="3542429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Cube 30"/>
          <p:cNvSpPr/>
          <p:nvPr/>
        </p:nvSpPr>
        <p:spPr>
          <a:xfrm>
            <a:off x="2204813" y="382891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Cube 31"/>
          <p:cNvSpPr/>
          <p:nvPr/>
        </p:nvSpPr>
        <p:spPr>
          <a:xfrm>
            <a:off x="1965532" y="4145936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Cube 32"/>
          <p:cNvSpPr/>
          <p:nvPr/>
        </p:nvSpPr>
        <p:spPr>
          <a:xfrm>
            <a:off x="1685657" y="4145936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Cube 33"/>
          <p:cNvSpPr/>
          <p:nvPr/>
        </p:nvSpPr>
        <p:spPr>
          <a:xfrm>
            <a:off x="1444239" y="4145936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Cube 34"/>
          <p:cNvSpPr/>
          <p:nvPr/>
        </p:nvSpPr>
        <p:spPr>
          <a:xfrm>
            <a:off x="1119497" y="437829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Cube 35"/>
          <p:cNvSpPr/>
          <p:nvPr/>
        </p:nvSpPr>
        <p:spPr>
          <a:xfrm>
            <a:off x="1118703" y="476855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7" name="Cube 36"/>
          <p:cNvSpPr/>
          <p:nvPr/>
        </p:nvSpPr>
        <p:spPr>
          <a:xfrm>
            <a:off x="1118703" y="511588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8" name="Cube 37"/>
          <p:cNvSpPr/>
          <p:nvPr/>
        </p:nvSpPr>
        <p:spPr>
          <a:xfrm>
            <a:off x="1119497" y="5388118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Cube 38"/>
          <p:cNvSpPr/>
          <p:nvPr/>
        </p:nvSpPr>
        <p:spPr>
          <a:xfrm>
            <a:off x="546930" y="570838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Cube 40"/>
          <p:cNvSpPr/>
          <p:nvPr/>
        </p:nvSpPr>
        <p:spPr>
          <a:xfrm>
            <a:off x="2204813" y="2992218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Cube 41"/>
          <p:cNvSpPr/>
          <p:nvPr/>
        </p:nvSpPr>
        <p:spPr>
          <a:xfrm>
            <a:off x="2204813" y="271918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Cube 42"/>
          <p:cNvSpPr/>
          <p:nvPr/>
        </p:nvSpPr>
        <p:spPr>
          <a:xfrm>
            <a:off x="1754024" y="324819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Cube 43"/>
          <p:cNvSpPr/>
          <p:nvPr/>
        </p:nvSpPr>
        <p:spPr>
          <a:xfrm>
            <a:off x="1410055" y="324819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Cube 44"/>
          <p:cNvSpPr/>
          <p:nvPr/>
        </p:nvSpPr>
        <p:spPr>
          <a:xfrm>
            <a:off x="1085314" y="3067042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Cube 45"/>
          <p:cNvSpPr/>
          <p:nvPr/>
        </p:nvSpPr>
        <p:spPr>
          <a:xfrm>
            <a:off x="1084520" y="2791626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Cube 46"/>
          <p:cNvSpPr/>
          <p:nvPr/>
        </p:nvSpPr>
        <p:spPr>
          <a:xfrm>
            <a:off x="1085314" y="252046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Cube 47"/>
          <p:cNvSpPr/>
          <p:nvPr/>
        </p:nvSpPr>
        <p:spPr>
          <a:xfrm>
            <a:off x="1084520" y="224794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Cube 48"/>
          <p:cNvSpPr/>
          <p:nvPr/>
        </p:nvSpPr>
        <p:spPr>
          <a:xfrm>
            <a:off x="760575" y="2136449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Cube 49"/>
          <p:cNvSpPr/>
          <p:nvPr/>
        </p:nvSpPr>
        <p:spPr>
          <a:xfrm>
            <a:off x="461471" y="2136449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Cube 50"/>
          <p:cNvSpPr/>
          <p:nvPr/>
        </p:nvSpPr>
        <p:spPr>
          <a:xfrm>
            <a:off x="1084520" y="184501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Cube 51"/>
          <p:cNvSpPr/>
          <p:nvPr/>
        </p:nvSpPr>
        <p:spPr>
          <a:xfrm>
            <a:off x="192989" y="2136449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3" name="Cube 52"/>
          <p:cNvSpPr/>
          <p:nvPr/>
        </p:nvSpPr>
        <p:spPr>
          <a:xfrm>
            <a:off x="1118703" y="118011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Cube 53"/>
          <p:cNvSpPr/>
          <p:nvPr/>
        </p:nvSpPr>
        <p:spPr>
          <a:xfrm>
            <a:off x="1085314" y="153491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Cube 54"/>
          <p:cNvSpPr/>
          <p:nvPr/>
        </p:nvSpPr>
        <p:spPr>
          <a:xfrm>
            <a:off x="2726108" y="3406092"/>
            <a:ext cx="68367" cy="144883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ube 55"/>
          <p:cNvSpPr/>
          <p:nvPr/>
        </p:nvSpPr>
        <p:spPr>
          <a:xfrm>
            <a:off x="2726108" y="369257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ube 56"/>
          <p:cNvSpPr/>
          <p:nvPr/>
        </p:nvSpPr>
        <p:spPr>
          <a:xfrm>
            <a:off x="2726108" y="2855881"/>
            <a:ext cx="68367" cy="144883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ube 57"/>
          <p:cNvSpPr/>
          <p:nvPr/>
        </p:nvSpPr>
        <p:spPr>
          <a:xfrm>
            <a:off x="2726108" y="2582848"/>
            <a:ext cx="68367" cy="144883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ube 58"/>
          <p:cNvSpPr/>
          <p:nvPr/>
        </p:nvSpPr>
        <p:spPr>
          <a:xfrm>
            <a:off x="2724684" y="494291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ube 59"/>
          <p:cNvSpPr/>
          <p:nvPr/>
        </p:nvSpPr>
        <p:spPr>
          <a:xfrm>
            <a:off x="2724684" y="522939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ube 60"/>
          <p:cNvSpPr/>
          <p:nvPr/>
        </p:nvSpPr>
        <p:spPr>
          <a:xfrm>
            <a:off x="2724684" y="439270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ube 61"/>
          <p:cNvSpPr/>
          <p:nvPr/>
        </p:nvSpPr>
        <p:spPr>
          <a:xfrm>
            <a:off x="2724684" y="411966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3" name="Cube 62"/>
          <p:cNvSpPr/>
          <p:nvPr/>
        </p:nvSpPr>
        <p:spPr>
          <a:xfrm>
            <a:off x="3792908" y="3604901"/>
            <a:ext cx="68367" cy="144883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4" name="Cube 63"/>
          <p:cNvSpPr/>
          <p:nvPr/>
        </p:nvSpPr>
        <p:spPr>
          <a:xfrm>
            <a:off x="3493804" y="3604901"/>
            <a:ext cx="68367" cy="144883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5" name="Cube 64"/>
          <p:cNvSpPr/>
          <p:nvPr/>
        </p:nvSpPr>
        <p:spPr>
          <a:xfrm>
            <a:off x="3225322" y="3604901"/>
            <a:ext cx="68367" cy="144883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ube 65"/>
          <p:cNvSpPr/>
          <p:nvPr/>
        </p:nvSpPr>
        <p:spPr>
          <a:xfrm>
            <a:off x="3775816" y="477567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ube 66"/>
          <p:cNvSpPr/>
          <p:nvPr/>
        </p:nvSpPr>
        <p:spPr>
          <a:xfrm>
            <a:off x="3476712" y="477567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ube 67"/>
          <p:cNvSpPr/>
          <p:nvPr/>
        </p:nvSpPr>
        <p:spPr>
          <a:xfrm>
            <a:off x="3208230" y="477567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9" name="Cube 68"/>
          <p:cNvSpPr/>
          <p:nvPr/>
        </p:nvSpPr>
        <p:spPr>
          <a:xfrm>
            <a:off x="2117932" y="569862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0" name="Cube 69"/>
          <p:cNvSpPr/>
          <p:nvPr/>
        </p:nvSpPr>
        <p:spPr>
          <a:xfrm>
            <a:off x="1818828" y="569862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1" name="Cube 70"/>
          <p:cNvSpPr/>
          <p:nvPr/>
        </p:nvSpPr>
        <p:spPr>
          <a:xfrm>
            <a:off x="1550346" y="569862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Cube 71"/>
          <p:cNvSpPr/>
          <p:nvPr/>
        </p:nvSpPr>
        <p:spPr>
          <a:xfrm>
            <a:off x="887338" y="5715509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3" name="Cube 72"/>
          <p:cNvSpPr/>
          <p:nvPr/>
        </p:nvSpPr>
        <p:spPr>
          <a:xfrm>
            <a:off x="3835637" y="116060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4" name="Cube 73"/>
          <p:cNvSpPr/>
          <p:nvPr/>
        </p:nvSpPr>
        <p:spPr>
          <a:xfrm>
            <a:off x="3886910" y="226231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Cube 74"/>
          <p:cNvSpPr/>
          <p:nvPr/>
        </p:nvSpPr>
        <p:spPr>
          <a:xfrm>
            <a:off x="3886116" y="198689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6" name="Cube 75"/>
          <p:cNvSpPr/>
          <p:nvPr/>
        </p:nvSpPr>
        <p:spPr>
          <a:xfrm>
            <a:off x="3886910" y="171573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7" name="Cube 76"/>
          <p:cNvSpPr/>
          <p:nvPr/>
        </p:nvSpPr>
        <p:spPr>
          <a:xfrm>
            <a:off x="3886116" y="144321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8" name="Cube 77"/>
          <p:cNvSpPr/>
          <p:nvPr/>
        </p:nvSpPr>
        <p:spPr>
          <a:xfrm>
            <a:off x="3895458" y="281172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9" name="Cube 78"/>
          <p:cNvSpPr/>
          <p:nvPr/>
        </p:nvSpPr>
        <p:spPr>
          <a:xfrm>
            <a:off x="3895458" y="253869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0" name="Cube 79"/>
          <p:cNvSpPr/>
          <p:nvPr/>
        </p:nvSpPr>
        <p:spPr>
          <a:xfrm>
            <a:off x="3560746" y="318473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1" name="Cube 80"/>
          <p:cNvSpPr/>
          <p:nvPr/>
        </p:nvSpPr>
        <p:spPr>
          <a:xfrm>
            <a:off x="3292264" y="318473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Cube 81"/>
          <p:cNvSpPr/>
          <p:nvPr/>
        </p:nvSpPr>
        <p:spPr>
          <a:xfrm>
            <a:off x="3134882" y="259851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ube 82"/>
          <p:cNvSpPr/>
          <p:nvPr/>
        </p:nvSpPr>
        <p:spPr>
          <a:xfrm>
            <a:off x="2808717" y="5655258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4" name="Cube 83"/>
          <p:cNvSpPr/>
          <p:nvPr/>
        </p:nvSpPr>
        <p:spPr>
          <a:xfrm>
            <a:off x="3133458" y="289619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91"/>
          <p:cNvGrpSpPr/>
          <p:nvPr/>
        </p:nvGrpSpPr>
        <p:grpSpPr>
          <a:xfrm>
            <a:off x="4157665" y="1142199"/>
            <a:ext cx="222679" cy="105577"/>
            <a:chOff x="4110039" y="1170774"/>
            <a:chExt cx="222679" cy="105577"/>
          </a:xfrm>
        </p:grpSpPr>
        <p:cxnSp>
          <p:nvCxnSpPr>
            <p:cNvPr id="86" name="Straight Connector 85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98" name="Straight Connector 97"/>
          <p:cNvCxnSpPr>
            <a:stCxn id="73" idx="0"/>
          </p:cNvCxnSpPr>
          <p:nvPr/>
        </p:nvCxnSpPr>
        <p:spPr>
          <a:xfrm rot="5400000" flipH="1" flipV="1">
            <a:off x="3806809" y="1085971"/>
            <a:ext cx="146187" cy="307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/>
          <p:cNvCxnSpPr/>
          <p:nvPr/>
        </p:nvCxnSpPr>
        <p:spPr>
          <a:xfrm>
            <a:off x="3876675" y="1004888"/>
            <a:ext cx="400050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/>
          <p:cNvCxnSpPr/>
          <p:nvPr/>
        </p:nvCxnSpPr>
        <p:spPr>
          <a:xfrm rot="5400000">
            <a:off x="4212432" y="1069181"/>
            <a:ext cx="11906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3" name="Group 102"/>
          <p:cNvGrpSpPr/>
          <p:nvPr/>
        </p:nvGrpSpPr>
        <p:grpSpPr>
          <a:xfrm>
            <a:off x="618282" y="1234780"/>
            <a:ext cx="222679" cy="105577"/>
            <a:chOff x="4110039" y="1170774"/>
            <a:chExt cx="222679" cy="105577"/>
          </a:xfrm>
        </p:grpSpPr>
        <p:cxnSp>
          <p:nvCxnSpPr>
            <p:cNvPr id="104" name="Straight Connector 103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Straight Connector 105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107"/>
          <p:cNvGrpSpPr/>
          <p:nvPr/>
        </p:nvGrpSpPr>
        <p:grpSpPr>
          <a:xfrm>
            <a:off x="114080" y="2431189"/>
            <a:ext cx="222679" cy="105577"/>
            <a:chOff x="4110039" y="1170774"/>
            <a:chExt cx="222679" cy="105577"/>
          </a:xfrm>
        </p:grpSpPr>
        <p:cxnSp>
          <p:nvCxnSpPr>
            <p:cNvPr id="109" name="Straight Connector 108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12"/>
          <p:cNvGrpSpPr/>
          <p:nvPr/>
        </p:nvGrpSpPr>
        <p:grpSpPr>
          <a:xfrm>
            <a:off x="7993303" y="3918162"/>
            <a:ext cx="222679" cy="105577"/>
            <a:chOff x="4110039" y="1170774"/>
            <a:chExt cx="222679" cy="105577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17"/>
          <p:cNvGrpSpPr/>
          <p:nvPr/>
        </p:nvGrpSpPr>
        <p:grpSpPr>
          <a:xfrm>
            <a:off x="4028053" y="4994933"/>
            <a:ext cx="222679" cy="105577"/>
            <a:chOff x="4110039" y="1170774"/>
            <a:chExt cx="222679" cy="105577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22"/>
          <p:cNvGrpSpPr/>
          <p:nvPr/>
        </p:nvGrpSpPr>
        <p:grpSpPr>
          <a:xfrm>
            <a:off x="3164929" y="5695683"/>
            <a:ext cx="222679" cy="105577"/>
            <a:chOff x="4110039" y="1170774"/>
            <a:chExt cx="222679" cy="105577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127"/>
          <p:cNvGrpSpPr/>
          <p:nvPr/>
        </p:nvGrpSpPr>
        <p:grpSpPr>
          <a:xfrm>
            <a:off x="2279367" y="5822446"/>
            <a:ext cx="222679" cy="105577"/>
            <a:chOff x="4110039" y="1170774"/>
            <a:chExt cx="222679" cy="105577"/>
          </a:xfrm>
        </p:grpSpPr>
        <p:cxnSp>
          <p:nvCxnSpPr>
            <p:cNvPr id="129" name="Straight Connector 128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32"/>
          <p:cNvGrpSpPr/>
          <p:nvPr/>
        </p:nvGrpSpPr>
        <p:grpSpPr>
          <a:xfrm>
            <a:off x="112656" y="5736987"/>
            <a:ext cx="222679" cy="105577"/>
            <a:chOff x="4110039" y="1170774"/>
            <a:chExt cx="222679" cy="105577"/>
          </a:xfrm>
        </p:grpSpPr>
        <p:cxnSp>
          <p:nvCxnSpPr>
            <p:cNvPr id="134" name="Straight Connector 133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0" name="Straight Connector 139"/>
          <p:cNvCxnSpPr/>
          <p:nvPr/>
        </p:nvCxnSpPr>
        <p:spPr>
          <a:xfrm rot="5400000">
            <a:off x="8048069" y="3828058"/>
            <a:ext cx="119063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842758" y="4838156"/>
            <a:ext cx="320022" cy="25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4098487" y="4903414"/>
            <a:ext cx="11906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884204" y="5716948"/>
            <a:ext cx="320022" cy="25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5" name="Straight Connector 144"/>
          <p:cNvCxnSpPr/>
          <p:nvPr/>
        </p:nvCxnSpPr>
        <p:spPr>
          <a:xfrm>
            <a:off x="2184782" y="5746558"/>
            <a:ext cx="213199" cy="236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6" name="Straight Connector 145"/>
          <p:cNvCxnSpPr/>
          <p:nvPr/>
        </p:nvCxnSpPr>
        <p:spPr>
          <a:xfrm rot="5400000">
            <a:off x="2358955" y="5784717"/>
            <a:ext cx="71644" cy="800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4" name="Straight Connector 153"/>
          <p:cNvCxnSpPr/>
          <p:nvPr/>
        </p:nvCxnSpPr>
        <p:spPr>
          <a:xfrm>
            <a:off x="322645" y="5746558"/>
            <a:ext cx="213199" cy="2369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5" name="Straight Connector 154"/>
          <p:cNvCxnSpPr/>
          <p:nvPr/>
        </p:nvCxnSpPr>
        <p:spPr>
          <a:xfrm rot="5400000">
            <a:off x="165997" y="2346798"/>
            <a:ext cx="11906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6" name="Straight Connector 155"/>
          <p:cNvCxnSpPr/>
          <p:nvPr/>
        </p:nvCxnSpPr>
        <p:spPr>
          <a:xfrm flipV="1">
            <a:off x="828942" y="1227242"/>
            <a:ext cx="292961" cy="3352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7" name="TextBox 146"/>
          <p:cNvSpPr txBox="1"/>
          <p:nvPr/>
        </p:nvSpPr>
        <p:spPr>
          <a:xfrm>
            <a:off x="598206" y="3452501"/>
            <a:ext cx="13160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= Decoder</a:t>
            </a:r>
          </a:p>
          <a:p>
            <a:r>
              <a:rPr lang="en-US" sz="1200" dirty="0"/>
              <a:t>= Earth Ground</a:t>
            </a:r>
          </a:p>
        </p:txBody>
      </p:sp>
      <p:sp>
        <p:nvSpPr>
          <p:cNvPr id="148" name="Cube 147"/>
          <p:cNvSpPr/>
          <p:nvPr/>
        </p:nvSpPr>
        <p:spPr>
          <a:xfrm>
            <a:off x="556188" y="351212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7" name="Group 148"/>
          <p:cNvGrpSpPr/>
          <p:nvPr/>
        </p:nvGrpSpPr>
        <p:grpSpPr>
          <a:xfrm>
            <a:off x="437396" y="3737272"/>
            <a:ext cx="222679" cy="105577"/>
            <a:chOff x="4110039" y="1170774"/>
            <a:chExt cx="222679" cy="105577"/>
          </a:xfrm>
        </p:grpSpPr>
        <p:cxnSp>
          <p:nvCxnSpPr>
            <p:cNvPr id="150" name="Straight Connector 149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8" name="Cube 137"/>
          <p:cNvSpPr/>
          <p:nvPr/>
        </p:nvSpPr>
        <p:spPr>
          <a:xfrm>
            <a:off x="4663155" y="3629114"/>
            <a:ext cx="68367" cy="144883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1" name="Cube 140"/>
          <p:cNvSpPr/>
          <p:nvPr/>
        </p:nvSpPr>
        <p:spPr>
          <a:xfrm>
            <a:off x="4364051" y="3629114"/>
            <a:ext cx="68367" cy="144883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9" name="Cube 148"/>
          <p:cNvSpPr/>
          <p:nvPr/>
        </p:nvSpPr>
        <p:spPr>
          <a:xfrm>
            <a:off x="4095569" y="3629114"/>
            <a:ext cx="68367" cy="144883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7" name="Cube 156"/>
          <p:cNvSpPr/>
          <p:nvPr/>
        </p:nvSpPr>
        <p:spPr>
          <a:xfrm>
            <a:off x="5534825" y="3629114"/>
            <a:ext cx="68367" cy="144883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8" name="Cube 157"/>
          <p:cNvSpPr/>
          <p:nvPr/>
        </p:nvSpPr>
        <p:spPr>
          <a:xfrm>
            <a:off x="5235721" y="3629114"/>
            <a:ext cx="68367" cy="144883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9" name="Cube 158"/>
          <p:cNvSpPr/>
          <p:nvPr/>
        </p:nvSpPr>
        <p:spPr>
          <a:xfrm>
            <a:off x="4967239" y="3629114"/>
            <a:ext cx="68367" cy="144883"/>
          </a:xfrm>
          <a:prstGeom prst="cub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0" name="Cube 159"/>
          <p:cNvSpPr/>
          <p:nvPr/>
        </p:nvSpPr>
        <p:spPr>
          <a:xfrm>
            <a:off x="6423588" y="362911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Cube 160"/>
          <p:cNvSpPr/>
          <p:nvPr/>
        </p:nvSpPr>
        <p:spPr>
          <a:xfrm>
            <a:off x="6124484" y="362911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2" name="Cube 161"/>
          <p:cNvSpPr/>
          <p:nvPr/>
        </p:nvSpPr>
        <p:spPr>
          <a:xfrm>
            <a:off x="5856002" y="362911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Cube 162"/>
          <p:cNvSpPr/>
          <p:nvPr/>
        </p:nvSpPr>
        <p:spPr>
          <a:xfrm>
            <a:off x="7269622" y="363766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Cube 163"/>
          <p:cNvSpPr/>
          <p:nvPr/>
        </p:nvSpPr>
        <p:spPr>
          <a:xfrm>
            <a:off x="6970518" y="363766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Cube 164"/>
          <p:cNvSpPr/>
          <p:nvPr/>
        </p:nvSpPr>
        <p:spPr>
          <a:xfrm>
            <a:off x="6702036" y="363766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Cube 165"/>
          <p:cNvSpPr/>
          <p:nvPr/>
        </p:nvSpPr>
        <p:spPr>
          <a:xfrm>
            <a:off x="8072926" y="363766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Cube 166"/>
          <p:cNvSpPr/>
          <p:nvPr/>
        </p:nvSpPr>
        <p:spPr>
          <a:xfrm>
            <a:off x="7773822" y="363766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Cube 167"/>
          <p:cNvSpPr/>
          <p:nvPr/>
        </p:nvSpPr>
        <p:spPr>
          <a:xfrm>
            <a:off x="7505340" y="363766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9" name="Group 112"/>
          <p:cNvGrpSpPr/>
          <p:nvPr/>
        </p:nvGrpSpPr>
        <p:grpSpPr>
          <a:xfrm>
            <a:off x="5453778" y="3925283"/>
            <a:ext cx="222679" cy="105577"/>
            <a:chOff x="4110039" y="1170774"/>
            <a:chExt cx="222679" cy="105577"/>
          </a:xfrm>
        </p:grpSpPr>
        <p:cxnSp>
          <p:nvCxnSpPr>
            <p:cNvPr id="170" name="Straight Connector 169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4" name="Straight Connector 173"/>
          <p:cNvCxnSpPr/>
          <p:nvPr/>
        </p:nvCxnSpPr>
        <p:spPr>
          <a:xfrm rot="5400000">
            <a:off x="5508544" y="3835179"/>
            <a:ext cx="119063" cy="158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5" name="Rectangle 4"/>
          <p:cNvSpPr txBox="1">
            <a:spLocks noChangeArrowheads="1"/>
          </p:cNvSpPr>
          <p:nvPr/>
        </p:nvSpPr>
        <p:spPr>
          <a:xfrm>
            <a:off x="4520725" y="4340235"/>
            <a:ext cx="4401084" cy="1563505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Position ground hardware 8’-10’ away, at </a:t>
            </a:r>
            <a:r>
              <a:rPr lang="en-US" b="1" dirty="0"/>
              <a:t>right angles </a:t>
            </a:r>
            <a:r>
              <a:rPr lang="en-US" dirty="0"/>
              <a:t>to wire path</a:t>
            </a:r>
          </a:p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Hunter ICD decoders need no additional surge devices!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245076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6031" y="223158"/>
            <a:ext cx="8240486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latin typeface="Arial"/>
                <a:cs typeface="Arial"/>
              </a:rPr>
              <a:t>Decoders- the Flexible Choice for a Changing World</a:t>
            </a:r>
          </a:p>
        </p:txBody>
      </p:sp>
      <p:pic>
        <p:nvPicPr>
          <p:cNvPr id="5" name="ClipArt Placeholder 4" descr="H328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44372" y="1146529"/>
            <a:ext cx="2158365" cy="1508760"/>
          </a:xfrm>
        </p:spPr>
      </p:pic>
      <p:sp>
        <p:nvSpPr>
          <p:cNvPr id="6041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973513" y="863600"/>
            <a:ext cx="5170487" cy="2220913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2100" dirty="0"/>
              <a:t>Decoders are only required as they are needed</a:t>
            </a:r>
          </a:p>
          <a:p>
            <a:pPr eaLnBrk="1" hangingPunct="1">
              <a:spcAft>
                <a:spcPts val="2400"/>
              </a:spcAft>
            </a:pPr>
            <a:r>
              <a:rPr lang="en-US" sz="2100" dirty="0"/>
              <a:t>It is possible to start at the furthest point, with the bare minimum number of decoders…</a:t>
            </a:r>
          </a:p>
          <a:p>
            <a:pPr lvl="0">
              <a:spcAft>
                <a:spcPts val="2400"/>
              </a:spcAft>
            </a:pPr>
            <a:r>
              <a:rPr lang="en-US" sz="2100" dirty="0"/>
              <a:t>…as phased projects build out, add decoders, when you add the valves</a:t>
            </a:r>
            <a:endParaRPr lang="en-US" sz="1600" dirty="0"/>
          </a:p>
        </p:txBody>
      </p:sp>
      <p:cxnSp>
        <p:nvCxnSpPr>
          <p:cNvPr id="7" name="Straight Connector 6"/>
          <p:cNvCxnSpPr/>
          <p:nvPr/>
        </p:nvCxnSpPr>
        <p:spPr>
          <a:xfrm rot="5400000">
            <a:off x="1234861" y="4072072"/>
            <a:ext cx="3230310" cy="8545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2854289" y="3606325"/>
            <a:ext cx="5288865" cy="8546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854289" y="4768553"/>
            <a:ext cx="982766" cy="1588"/>
          </a:xfrm>
          <a:prstGeom prst="line">
            <a:avLst/>
          </a:prstGeom>
          <a:ln>
            <a:solidFill>
              <a:srgbClr val="0070C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Cube 54"/>
          <p:cNvSpPr/>
          <p:nvPr/>
        </p:nvSpPr>
        <p:spPr>
          <a:xfrm>
            <a:off x="2726108" y="3406092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Cube 55"/>
          <p:cNvSpPr/>
          <p:nvPr/>
        </p:nvSpPr>
        <p:spPr>
          <a:xfrm>
            <a:off x="2726108" y="369257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Cube 56"/>
          <p:cNvSpPr/>
          <p:nvPr/>
        </p:nvSpPr>
        <p:spPr>
          <a:xfrm>
            <a:off x="2726108" y="285588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Cube 57"/>
          <p:cNvSpPr/>
          <p:nvPr/>
        </p:nvSpPr>
        <p:spPr>
          <a:xfrm>
            <a:off x="2726108" y="2582848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Cube 58"/>
          <p:cNvSpPr/>
          <p:nvPr/>
        </p:nvSpPr>
        <p:spPr>
          <a:xfrm>
            <a:off x="2724684" y="4942911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Cube 59"/>
          <p:cNvSpPr/>
          <p:nvPr/>
        </p:nvSpPr>
        <p:spPr>
          <a:xfrm>
            <a:off x="2724684" y="5229393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1" name="Cube 60"/>
          <p:cNvSpPr/>
          <p:nvPr/>
        </p:nvSpPr>
        <p:spPr>
          <a:xfrm>
            <a:off x="2724684" y="439270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2" name="Cube 61"/>
          <p:cNvSpPr/>
          <p:nvPr/>
        </p:nvSpPr>
        <p:spPr>
          <a:xfrm>
            <a:off x="2724684" y="4119667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Cube 65"/>
          <p:cNvSpPr/>
          <p:nvPr/>
        </p:nvSpPr>
        <p:spPr>
          <a:xfrm>
            <a:off x="3775816" y="477567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7" name="Cube 66"/>
          <p:cNvSpPr/>
          <p:nvPr/>
        </p:nvSpPr>
        <p:spPr>
          <a:xfrm>
            <a:off x="3476712" y="477567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8" name="Cube 67"/>
          <p:cNvSpPr/>
          <p:nvPr/>
        </p:nvSpPr>
        <p:spPr>
          <a:xfrm>
            <a:off x="3208230" y="4775675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3" name="Cube 82"/>
          <p:cNvSpPr/>
          <p:nvPr/>
        </p:nvSpPr>
        <p:spPr>
          <a:xfrm>
            <a:off x="2808717" y="5655258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112"/>
          <p:cNvGrpSpPr/>
          <p:nvPr/>
        </p:nvGrpSpPr>
        <p:grpSpPr>
          <a:xfrm>
            <a:off x="7993303" y="3918162"/>
            <a:ext cx="222679" cy="105577"/>
            <a:chOff x="4110039" y="1170774"/>
            <a:chExt cx="222679" cy="105577"/>
          </a:xfrm>
        </p:grpSpPr>
        <p:cxnSp>
          <p:nvCxnSpPr>
            <p:cNvPr id="114" name="Straight Connector 113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17"/>
          <p:cNvGrpSpPr/>
          <p:nvPr/>
        </p:nvGrpSpPr>
        <p:grpSpPr>
          <a:xfrm>
            <a:off x="4028053" y="4994933"/>
            <a:ext cx="222679" cy="105577"/>
            <a:chOff x="4110039" y="1170774"/>
            <a:chExt cx="222679" cy="105577"/>
          </a:xfrm>
        </p:grpSpPr>
        <p:cxnSp>
          <p:nvCxnSpPr>
            <p:cNvPr id="119" name="Straight Connector 118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22"/>
          <p:cNvGrpSpPr/>
          <p:nvPr/>
        </p:nvGrpSpPr>
        <p:grpSpPr>
          <a:xfrm>
            <a:off x="3164929" y="5695683"/>
            <a:ext cx="222679" cy="105577"/>
            <a:chOff x="4110039" y="1170774"/>
            <a:chExt cx="222679" cy="105577"/>
          </a:xfrm>
        </p:grpSpPr>
        <p:cxnSp>
          <p:nvCxnSpPr>
            <p:cNvPr id="124" name="Straight Connector 123"/>
            <p:cNvCxnSpPr/>
            <p:nvPr/>
          </p:nvCxnSpPr>
          <p:spPr>
            <a:xfrm>
              <a:off x="4136164" y="1170774"/>
              <a:ext cx="196554" cy="158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/>
            <p:nvPr/>
          </p:nvCxnSpPr>
          <p:spPr>
            <a:xfrm rot="5400000">
              <a:off x="4076701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/>
            <p:nvPr/>
          </p:nvCxnSpPr>
          <p:spPr>
            <a:xfrm rot="5400000">
              <a:off x="4157663" y="1209676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/>
            <p:nvPr/>
          </p:nvCxnSpPr>
          <p:spPr>
            <a:xfrm rot="5400000">
              <a:off x="4252913" y="1204914"/>
              <a:ext cx="100013" cy="33338"/>
            </a:xfrm>
            <a:prstGeom prst="line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0" name="Straight Connector 139"/>
          <p:cNvCxnSpPr/>
          <p:nvPr/>
        </p:nvCxnSpPr>
        <p:spPr>
          <a:xfrm rot="5400000">
            <a:off x="8048069" y="3828058"/>
            <a:ext cx="11906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/>
          <p:cNvCxnSpPr/>
          <p:nvPr/>
        </p:nvCxnSpPr>
        <p:spPr>
          <a:xfrm>
            <a:off x="3842758" y="4838156"/>
            <a:ext cx="320022" cy="25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3" name="Straight Connector 142"/>
          <p:cNvCxnSpPr/>
          <p:nvPr/>
        </p:nvCxnSpPr>
        <p:spPr>
          <a:xfrm rot="5400000">
            <a:off x="4098487" y="4903414"/>
            <a:ext cx="119063" cy="1588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4" name="Straight Connector 143"/>
          <p:cNvCxnSpPr/>
          <p:nvPr/>
        </p:nvCxnSpPr>
        <p:spPr>
          <a:xfrm>
            <a:off x="2884204" y="5716948"/>
            <a:ext cx="320022" cy="2553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0" name="Cube 159"/>
          <p:cNvSpPr/>
          <p:nvPr/>
        </p:nvSpPr>
        <p:spPr>
          <a:xfrm>
            <a:off x="6423588" y="362911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1" name="Cube 160"/>
          <p:cNvSpPr/>
          <p:nvPr/>
        </p:nvSpPr>
        <p:spPr>
          <a:xfrm>
            <a:off x="6124484" y="3629114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3" name="Cube 162"/>
          <p:cNvSpPr/>
          <p:nvPr/>
        </p:nvSpPr>
        <p:spPr>
          <a:xfrm>
            <a:off x="7269622" y="363766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4" name="Cube 163"/>
          <p:cNvSpPr/>
          <p:nvPr/>
        </p:nvSpPr>
        <p:spPr>
          <a:xfrm>
            <a:off x="6970518" y="363766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5" name="Cube 164"/>
          <p:cNvSpPr/>
          <p:nvPr/>
        </p:nvSpPr>
        <p:spPr>
          <a:xfrm>
            <a:off x="6702036" y="363766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6" name="Cube 165"/>
          <p:cNvSpPr/>
          <p:nvPr/>
        </p:nvSpPr>
        <p:spPr>
          <a:xfrm>
            <a:off x="8072926" y="363766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7" name="Cube 166"/>
          <p:cNvSpPr/>
          <p:nvPr/>
        </p:nvSpPr>
        <p:spPr>
          <a:xfrm>
            <a:off x="7773822" y="363766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8" name="Cube 167"/>
          <p:cNvSpPr/>
          <p:nvPr/>
        </p:nvSpPr>
        <p:spPr>
          <a:xfrm>
            <a:off x="7505340" y="3637660"/>
            <a:ext cx="68367" cy="144883"/>
          </a:xfrm>
          <a:prstGeom prst="cube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5" name="Rectangle 4"/>
          <p:cNvSpPr txBox="1">
            <a:spLocks noChangeArrowheads="1"/>
          </p:cNvSpPr>
          <p:nvPr/>
        </p:nvSpPr>
        <p:spPr>
          <a:xfrm>
            <a:off x="4606183" y="4340235"/>
            <a:ext cx="4315626" cy="64633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If the plan is changed, just splice in another decoder</a:t>
            </a:r>
          </a:p>
        </p:txBody>
      </p:sp>
      <p:pic>
        <p:nvPicPr>
          <p:cNvPr id="169" name="Picture 168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2073" y="3298676"/>
            <a:ext cx="415371" cy="272842"/>
          </a:xfrm>
          <a:prstGeom prst="rect">
            <a:avLst/>
          </a:prstGeom>
        </p:spPr>
      </p:pic>
      <p:pic>
        <p:nvPicPr>
          <p:cNvPr id="176" name="Picture 175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47183" y="3801454"/>
            <a:ext cx="415371" cy="272842"/>
          </a:xfrm>
          <a:prstGeom prst="rect">
            <a:avLst/>
          </a:prstGeom>
        </p:spPr>
      </p:pic>
      <p:pic>
        <p:nvPicPr>
          <p:cNvPr id="177" name="Picture 176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7900" y="3297253"/>
            <a:ext cx="415371" cy="272842"/>
          </a:xfrm>
          <a:prstGeom prst="rect">
            <a:avLst/>
          </a:prstGeom>
        </p:spPr>
      </p:pic>
      <p:pic>
        <p:nvPicPr>
          <p:cNvPr id="178" name="Picture 177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5710" y="3810000"/>
            <a:ext cx="415371" cy="272842"/>
          </a:xfrm>
          <a:prstGeom prst="rect">
            <a:avLst/>
          </a:prstGeom>
        </p:spPr>
      </p:pic>
      <p:pic>
        <p:nvPicPr>
          <p:cNvPr id="179" name="Picture 178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2245" y="3305799"/>
            <a:ext cx="415371" cy="272842"/>
          </a:xfrm>
          <a:prstGeom prst="rect">
            <a:avLst/>
          </a:prstGeom>
        </p:spPr>
      </p:pic>
      <p:pic>
        <p:nvPicPr>
          <p:cNvPr id="180" name="Picture 179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4416" y="3827092"/>
            <a:ext cx="415371" cy="272842"/>
          </a:xfrm>
          <a:prstGeom prst="rect">
            <a:avLst/>
          </a:prstGeom>
        </p:spPr>
      </p:pic>
      <p:pic>
        <p:nvPicPr>
          <p:cNvPr id="181" name="Picture 180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6767" y="3322890"/>
            <a:ext cx="415371" cy="272842"/>
          </a:xfrm>
          <a:prstGeom prst="rect">
            <a:avLst/>
          </a:prstGeom>
        </p:spPr>
      </p:pic>
      <p:pic>
        <p:nvPicPr>
          <p:cNvPr id="182" name="Picture 181" descr="Valv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1848" y="3827092"/>
            <a:ext cx="415371" cy="272842"/>
          </a:xfrm>
          <a:prstGeom prst="rect">
            <a:avLst/>
          </a:prstGeom>
        </p:spPr>
      </p:pic>
      <p:grpSp>
        <p:nvGrpSpPr>
          <p:cNvPr id="199" name="Group 198"/>
          <p:cNvGrpSpPr/>
          <p:nvPr/>
        </p:nvGrpSpPr>
        <p:grpSpPr>
          <a:xfrm>
            <a:off x="3230133" y="3287282"/>
            <a:ext cx="2245596" cy="802681"/>
            <a:chOff x="110917" y="3398378"/>
            <a:chExt cx="2245596" cy="802681"/>
          </a:xfrm>
        </p:grpSpPr>
        <p:sp>
          <p:nvSpPr>
            <p:cNvPr id="183" name="Cube 182"/>
            <p:cNvSpPr/>
            <p:nvPr/>
          </p:nvSpPr>
          <p:spPr>
            <a:xfrm>
              <a:off x="542657" y="3730239"/>
              <a:ext cx="68367" cy="144883"/>
            </a:xfrm>
            <a:prstGeom prst="cub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4" name="Cube 183"/>
            <p:cNvSpPr/>
            <p:nvPr/>
          </p:nvSpPr>
          <p:spPr>
            <a:xfrm>
              <a:off x="243553" y="3730239"/>
              <a:ext cx="68367" cy="144883"/>
            </a:xfrm>
            <a:prstGeom prst="cub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5" name="Cube 184"/>
            <p:cNvSpPr/>
            <p:nvPr/>
          </p:nvSpPr>
          <p:spPr>
            <a:xfrm>
              <a:off x="1388691" y="3738785"/>
              <a:ext cx="68367" cy="144883"/>
            </a:xfrm>
            <a:prstGeom prst="cub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6" name="Cube 185"/>
            <p:cNvSpPr/>
            <p:nvPr/>
          </p:nvSpPr>
          <p:spPr>
            <a:xfrm>
              <a:off x="1089587" y="3738785"/>
              <a:ext cx="68367" cy="144883"/>
            </a:xfrm>
            <a:prstGeom prst="cub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7" name="Cube 186"/>
            <p:cNvSpPr/>
            <p:nvPr/>
          </p:nvSpPr>
          <p:spPr>
            <a:xfrm>
              <a:off x="821105" y="3738785"/>
              <a:ext cx="68367" cy="144883"/>
            </a:xfrm>
            <a:prstGeom prst="cub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8" name="Cube 187"/>
            <p:cNvSpPr/>
            <p:nvPr/>
          </p:nvSpPr>
          <p:spPr>
            <a:xfrm>
              <a:off x="2191995" y="3738785"/>
              <a:ext cx="68367" cy="144883"/>
            </a:xfrm>
            <a:prstGeom prst="cub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9" name="Cube 188"/>
            <p:cNvSpPr/>
            <p:nvPr/>
          </p:nvSpPr>
          <p:spPr>
            <a:xfrm>
              <a:off x="1892891" y="3738785"/>
              <a:ext cx="68367" cy="144883"/>
            </a:xfrm>
            <a:prstGeom prst="cub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0" name="Cube 189"/>
            <p:cNvSpPr/>
            <p:nvPr/>
          </p:nvSpPr>
          <p:spPr>
            <a:xfrm>
              <a:off x="1624409" y="3738785"/>
              <a:ext cx="68367" cy="144883"/>
            </a:xfrm>
            <a:prstGeom prst="cube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91" name="Picture 190" descr="Valv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41142" y="3399801"/>
              <a:ext cx="415371" cy="272842"/>
            </a:xfrm>
            <a:prstGeom prst="rect">
              <a:avLst/>
            </a:prstGeom>
          </p:spPr>
        </p:pic>
        <p:pic>
          <p:nvPicPr>
            <p:cNvPr id="192" name="Picture 191" descr="Valv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66252" y="3902579"/>
              <a:ext cx="415371" cy="272842"/>
            </a:xfrm>
            <a:prstGeom prst="rect">
              <a:avLst/>
            </a:prstGeom>
          </p:spPr>
        </p:pic>
        <p:pic>
          <p:nvPicPr>
            <p:cNvPr id="193" name="Picture 192" descr="Valv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426969" y="3398378"/>
              <a:ext cx="415371" cy="272842"/>
            </a:xfrm>
            <a:prstGeom prst="rect">
              <a:avLst/>
            </a:prstGeom>
          </p:spPr>
        </p:pic>
        <p:pic>
          <p:nvPicPr>
            <p:cNvPr id="194" name="Picture 193" descr="Valv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04779" y="3911125"/>
              <a:ext cx="415371" cy="272842"/>
            </a:xfrm>
            <a:prstGeom prst="rect">
              <a:avLst/>
            </a:prstGeom>
          </p:spPr>
        </p:pic>
        <p:pic>
          <p:nvPicPr>
            <p:cNvPr id="195" name="Picture 194" descr="Valv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31314" y="3406924"/>
              <a:ext cx="415371" cy="272842"/>
            </a:xfrm>
            <a:prstGeom prst="rect">
              <a:avLst/>
            </a:prstGeom>
          </p:spPr>
        </p:pic>
        <p:pic>
          <p:nvPicPr>
            <p:cNvPr id="196" name="Picture 195" descr="Valv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3485" y="3928217"/>
              <a:ext cx="415371" cy="272842"/>
            </a:xfrm>
            <a:prstGeom prst="rect">
              <a:avLst/>
            </a:prstGeom>
          </p:spPr>
        </p:pic>
        <p:pic>
          <p:nvPicPr>
            <p:cNvPr id="197" name="Picture 196" descr="Valv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5836" y="3424015"/>
              <a:ext cx="415371" cy="272842"/>
            </a:xfrm>
            <a:prstGeom prst="rect">
              <a:avLst/>
            </a:prstGeom>
          </p:spPr>
        </p:pic>
        <p:pic>
          <p:nvPicPr>
            <p:cNvPr id="198" name="Picture 197" descr="Valv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10917" y="3928217"/>
              <a:ext cx="415371" cy="272842"/>
            </a:xfrm>
            <a:prstGeom prst="rect">
              <a:avLst/>
            </a:prstGeom>
          </p:spPr>
        </p:pic>
      </p:grpSp>
      <p:grpSp>
        <p:nvGrpSpPr>
          <p:cNvPr id="202" name="Group 201"/>
          <p:cNvGrpSpPr/>
          <p:nvPr/>
        </p:nvGrpSpPr>
        <p:grpSpPr>
          <a:xfrm>
            <a:off x="5511859" y="3627690"/>
            <a:ext cx="415371" cy="462274"/>
            <a:chOff x="5511859" y="3627690"/>
            <a:chExt cx="415371" cy="462274"/>
          </a:xfrm>
        </p:grpSpPr>
        <p:sp>
          <p:nvSpPr>
            <p:cNvPr id="200" name="Cube 199"/>
            <p:cNvSpPr/>
            <p:nvPr/>
          </p:nvSpPr>
          <p:spPr>
            <a:xfrm>
              <a:off x="5649479" y="3627690"/>
              <a:ext cx="68367" cy="144883"/>
            </a:xfrm>
            <a:prstGeom prst="cub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01" name="Picture 200" descr="Valve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511859" y="3817122"/>
              <a:ext cx="415371" cy="272842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</p:grpSp>
      <p:sp>
        <p:nvSpPr>
          <p:cNvPr id="203" name="Rectangle 202"/>
          <p:cNvSpPr/>
          <p:nvPr/>
        </p:nvSpPr>
        <p:spPr>
          <a:xfrm>
            <a:off x="4614729" y="5054275"/>
            <a:ext cx="41276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fontAlgn="auto">
              <a:lnSpc>
                <a:spcPct val="100000"/>
              </a:lnSpc>
              <a:spcBef>
                <a:spcPct val="20000"/>
              </a:spcBef>
              <a:spcAft>
                <a:spcPts val="240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dirty="0"/>
              <a:t>No additional programming at the controller, except to add a run time!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0493023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" grpId="0"/>
      <p:bldP spid="20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04800"/>
            <a:ext cx="6705600" cy="9906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>
                <a:latin typeface="Arial" pitchFamily="34" charset="0"/>
                <a:cs typeface="Arial" pitchFamily="34" charset="0"/>
              </a:rPr>
              <a:t>Installation Matters</a:t>
            </a:r>
          </a:p>
        </p:txBody>
      </p:sp>
      <p:pic>
        <p:nvPicPr>
          <p:cNvPr id="11" name="ClipArt Placeholder 10" descr="Decoder in Valvebox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4497" y="1243466"/>
            <a:ext cx="4706779" cy="3763962"/>
          </a:xfrm>
        </p:spPr>
      </p:pic>
      <p:sp>
        <p:nvSpPr>
          <p:cNvPr id="638979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648200" y="470806"/>
            <a:ext cx="4495800" cy="4191000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b="1" dirty="0">
                <a:latin typeface="Arial" pitchFamily="34" charset="0"/>
                <a:cs typeface="Arial" pitchFamily="34" charset="0"/>
              </a:rPr>
              <a:t>DBR/Y-6</a:t>
            </a:r>
            <a:r>
              <a:rPr lang="en-US" sz="1800" dirty="0">
                <a:latin typeface="Arial" pitchFamily="34" charset="0"/>
                <a:cs typeface="Arial" pitchFamily="34" charset="0"/>
              </a:rPr>
              <a:t> Waterproof connectors or equal, for all red/blue connections 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1400" dirty="0">
                <a:latin typeface="Arial" pitchFamily="34" charset="0"/>
                <a:cs typeface="Arial" pitchFamily="34" charset="0"/>
              </a:rPr>
              <a:t>DB</a:t>
            </a:r>
            <a:r>
              <a:rPr lang="en-US" sz="1400" u="sng" dirty="0">
                <a:latin typeface="Arial" pitchFamily="34" charset="0"/>
                <a:cs typeface="Arial" pitchFamily="34" charset="0"/>
              </a:rPr>
              <a:t>R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-6 for larger wire tee connections</a:t>
            </a:r>
          </a:p>
          <a:p>
            <a:pPr lvl="1">
              <a:lnSpc>
                <a:spcPct val="90000"/>
              </a:lnSpc>
              <a:spcAft>
                <a:spcPts val="1200"/>
              </a:spcAft>
            </a:pPr>
            <a:r>
              <a:rPr lang="en-US" sz="1400" i="1" dirty="0">
                <a:latin typeface="Arial" pitchFamily="34" charset="0"/>
                <a:cs typeface="Arial" pitchFamily="34" charset="0"/>
              </a:rPr>
              <a:t>DBx-6 connectors are UL listed to 600V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Decoder-to-solenoid with waterproof DBY or equal direct burial connections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All waterproof decoders in valve boxes – for future location and service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1800" dirty="0">
                <a:latin typeface="Arial" pitchFamily="34" charset="0"/>
                <a:cs typeface="Arial" pitchFamily="34" charset="0"/>
              </a:rPr>
              <a:t>Earth Ground connections to 4” x 36” copper plate, or 8’-10’ rod</a:t>
            </a:r>
          </a:p>
        </p:txBody>
      </p:sp>
      <p:sp>
        <p:nvSpPr>
          <p:cNvPr id="8" name="Left Arrow 7"/>
          <p:cNvSpPr/>
          <p:nvPr/>
        </p:nvSpPr>
        <p:spPr>
          <a:xfrm rot="20565118" flipH="1">
            <a:off x="278449" y="2931176"/>
            <a:ext cx="1143000" cy="533400"/>
          </a:xfrm>
          <a:prstGeom prst="lef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DBY-6</a:t>
            </a:r>
          </a:p>
        </p:txBody>
      </p:sp>
      <p:pic>
        <p:nvPicPr>
          <p:cNvPr id="6" name="Picture 11" descr="C:\Documents and Settings\DShoup\My Documents\My Pictures\Decoders\Ground Plate in trench.jpg"/>
          <p:cNvPicPr>
            <a:picLocks noChangeAspect="1" noChangeArrowheads="1"/>
          </p:cNvPicPr>
          <p:nvPr/>
        </p:nvPicPr>
        <p:blipFill>
          <a:blip r:embed="rId3"/>
          <a:srcRect l="12302" t="19841" r="8333" b="6349"/>
          <a:stretch>
            <a:fillRect/>
          </a:stretch>
        </p:blipFill>
        <p:spPr bwMode="auto">
          <a:xfrm>
            <a:off x="5467350" y="4218214"/>
            <a:ext cx="3124200" cy="1099457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31926403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99357" y="214993"/>
            <a:ext cx="6705600" cy="990600"/>
          </a:xfrm>
        </p:spPr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latin typeface="Arial"/>
                <a:cs typeface="Arial"/>
              </a:rPr>
              <a:t>Cut us some slack…</a:t>
            </a:r>
          </a:p>
        </p:txBody>
      </p:sp>
      <p:pic>
        <p:nvPicPr>
          <p:cNvPr id="5" name="ClipArt Placeholder 4" descr="Wire slack for servic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7635" y="1474787"/>
            <a:ext cx="3015471" cy="3763962"/>
          </a:xfrm>
        </p:spPr>
      </p:pic>
      <p:sp>
        <p:nvSpPr>
          <p:cNvPr id="604164" name="Rectangle 4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5941559" y="762227"/>
            <a:ext cx="3357562" cy="398621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spcAft>
                <a:spcPts val="2400"/>
              </a:spcAft>
            </a:pPr>
            <a:r>
              <a:rPr lang="en-US" sz="2000" dirty="0"/>
              <a:t>5 feet slack wire, per splice</a:t>
            </a:r>
          </a:p>
          <a:p>
            <a:pPr lvl="1">
              <a:spcAft>
                <a:spcPts val="2400"/>
              </a:spcAft>
            </a:pPr>
            <a:r>
              <a:rPr lang="en-US" sz="1600" dirty="0"/>
              <a:t>At decoders, and at T splices</a:t>
            </a:r>
          </a:p>
          <a:p>
            <a:pPr eaLnBrk="1" hangingPunct="1">
              <a:spcAft>
                <a:spcPts val="2400"/>
              </a:spcAft>
            </a:pPr>
            <a:r>
              <a:rPr lang="en-US" sz="2000" dirty="0"/>
              <a:t>Always in a valve box</a:t>
            </a:r>
          </a:p>
          <a:p>
            <a:pPr eaLnBrk="1" hangingPunct="1">
              <a:spcAft>
                <a:spcPts val="2400"/>
              </a:spcAft>
            </a:pPr>
            <a:r>
              <a:rPr lang="en-US" sz="2000" dirty="0"/>
              <a:t>Stake decoder upside down (recommended)</a:t>
            </a:r>
          </a:p>
          <a:p>
            <a:pPr eaLnBrk="1" hangingPunct="1">
              <a:spcAft>
                <a:spcPts val="2400"/>
              </a:spcAft>
            </a:pPr>
            <a:r>
              <a:rPr lang="en-US" sz="2000" dirty="0"/>
              <a:t>Up to 150 feet from decoder to solenoid (shorter is better)</a:t>
            </a:r>
          </a:p>
        </p:txBody>
      </p:sp>
      <p:pic>
        <p:nvPicPr>
          <p:cNvPr id="6" name="Picture 5" descr="Stak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173" y="1467273"/>
            <a:ext cx="1693545" cy="1702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768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Splices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876412"/>
            <a:ext cx="3143253" cy="130150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0148" y="1524000"/>
            <a:ext cx="3210104" cy="24107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063" y="3530327"/>
            <a:ext cx="1838325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59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F30BE48C-C4DB-4391-96C2-3A4ADCD9150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55" y="457200"/>
            <a:ext cx="1672012" cy="531018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FF08FBB6-EC58-4BAB-91C8-9B7AE04225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314" y="457200"/>
            <a:ext cx="3051886" cy="5310188"/>
          </a:xfrm>
          <a:prstGeom prst="rect">
            <a:avLst/>
          </a:prstGeom>
          <a:noFill/>
          <a:ln w="2857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762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E37EA46-4750-46A8-8A7C-41621B7DE63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191" y="0"/>
            <a:ext cx="6220047" cy="56736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97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4265" y="294969"/>
            <a:ext cx="4186170" cy="5331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38771" y="2235045"/>
            <a:ext cx="522278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/>
              <a:t>Transformer Wires</a:t>
            </a:r>
          </a:p>
          <a:p>
            <a:r>
              <a:rPr lang="en-US" sz="1400" dirty="0"/>
              <a:t>Black: 110V Hot, or Supply Wire</a:t>
            </a:r>
          </a:p>
          <a:p>
            <a:r>
              <a:rPr lang="en-US" sz="1400" dirty="0"/>
              <a:t>Blue: Neutral wire ( not Green wire)</a:t>
            </a:r>
          </a:p>
          <a:p>
            <a:r>
              <a:rPr lang="en-US" sz="1400" dirty="0"/>
              <a:t>Brown: 230V Hot, or Supply wire</a:t>
            </a:r>
          </a:p>
        </p:txBody>
      </p:sp>
    </p:spTree>
    <p:extLst>
      <p:ext uri="{BB962C8B-B14F-4D97-AF65-F5344CB8AC3E}">
        <p14:creationId xmlns:p14="http://schemas.microsoft.com/office/powerpoint/2010/main" val="240363740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8097D-9E46-465B-BFA8-4CA153F4B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ACC is Double Insulated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2A20154-65EA-4A40-80DB-BC747D0685D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604389"/>
            <a:ext cx="7924800" cy="1847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20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321E4-4E14-4F9C-A097-B3F5FB7DC9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defTabSz="457200">
              <a:spcBef>
                <a:spcPts val="0"/>
              </a:spcBef>
              <a:buNone/>
            </a:pPr>
            <a:r>
              <a:rPr lang="en-US" sz="4000" dirty="0">
                <a:solidFill>
                  <a:prstClr val="black"/>
                </a:solidFill>
                <a:latin typeface="Calibri"/>
              </a:rPr>
              <a:t>The green, or green-and-yellow safety ground (service ground) is not required </a:t>
            </a:r>
            <a:r>
              <a:rPr lang="en-US" sz="4000" b="1" u="sng" dirty="0">
                <a:solidFill>
                  <a:prstClr val="black"/>
                </a:solidFill>
                <a:latin typeface="Calibri"/>
              </a:rPr>
              <a:t>or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b="1" u="sng" dirty="0">
                <a:solidFill>
                  <a:prstClr val="black"/>
                </a:solidFill>
                <a:latin typeface="Calibri"/>
              </a:rPr>
              <a:t>permitted</a:t>
            </a:r>
            <a:r>
              <a:rPr lang="en-US" sz="4000" b="1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4000" dirty="0">
                <a:solidFill>
                  <a:prstClr val="black"/>
                </a:solidFill>
                <a:latin typeface="Calibri"/>
              </a:rPr>
              <a:t>with this floating ground, double-insulated transformer.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391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eaLnBrk="1" hangingPunct="1"/>
            <a:r>
              <a:rPr lang="en-US" sz="2800" b="1" dirty="0">
                <a:latin typeface="Arial" pitchFamily="34" charset="0"/>
                <a:cs typeface="Arial" pitchFamily="34" charset="0"/>
              </a:rPr>
              <a:t>         IDWIRE: Magic in the Wires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646237"/>
            <a:ext cx="5091211" cy="3763963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1800" dirty="0">
                <a:latin typeface="Calibri"/>
                <a:cs typeface="Calibri"/>
              </a:rPr>
              <a:t>IDWire: Twisted, red/blue, direct burial in flexible colored jacket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1800" dirty="0">
                <a:latin typeface="Calibri"/>
                <a:cs typeface="Calibri"/>
              </a:rPr>
              <a:t>Color coding for correct installation &amp; tracing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1800" dirty="0">
                <a:latin typeface="Calibri"/>
                <a:cs typeface="Calibri"/>
              </a:rPr>
              <a:t>Jacketed for better protection</a:t>
            </a:r>
          </a:p>
          <a:p>
            <a:pPr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1800" dirty="0">
                <a:latin typeface="Calibri"/>
                <a:cs typeface="Calibri"/>
              </a:rPr>
              <a:t>Twisted-pair design provides: 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1800" dirty="0">
                <a:latin typeface="Calibri"/>
                <a:cs typeface="Calibri"/>
              </a:rPr>
              <a:t>Greater surge resistance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1800" dirty="0">
                <a:latin typeface="Calibri"/>
                <a:cs typeface="Calibri"/>
              </a:rPr>
              <a:t>Greater tensile strength</a:t>
            </a:r>
          </a:p>
          <a:p>
            <a:pPr lvl="1" eaLnBrk="1" hangingPunct="1">
              <a:lnSpc>
                <a:spcPct val="90000"/>
              </a:lnSpc>
              <a:spcAft>
                <a:spcPts val="1200"/>
              </a:spcAft>
            </a:pPr>
            <a:r>
              <a:rPr lang="en-US" sz="1800" dirty="0">
                <a:latin typeface="Calibri"/>
                <a:cs typeface="Calibri"/>
              </a:rPr>
              <a:t>Resistance to electrical noise and crosstalk from AC wiring.</a:t>
            </a:r>
          </a:p>
        </p:txBody>
      </p:sp>
      <p:pic>
        <p:nvPicPr>
          <p:cNvPr id="7" name="ClipArt Placeholder 6" descr="NewIDWires.jpg"/>
          <p:cNvPicPr>
            <a:picLocks noGrp="1" noChangeAspect="1"/>
          </p:cNvPicPr>
          <p:nvPr>
            <p:ph type="clipArt" sz="half" idx="4294967295"/>
          </p:nvPr>
        </p:nvPicPr>
        <p:blipFill>
          <a:blip r:embed="rId2"/>
          <a:stretch>
            <a:fillRect/>
          </a:stretch>
        </p:blipFill>
        <p:spPr>
          <a:xfrm>
            <a:off x="5486400" y="1816944"/>
            <a:ext cx="3657600" cy="2743200"/>
          </a:xfrm>
        </p:spPr>
      </p:pic>
    </p:spTree>
    <p:extLst>
      <p:ext uri="{BB962C8B-B14F-4D97-AF65-F5344CB8AC3E}">
        <p14:creationId xmlns:p14="http://schemas.microsoft.com/office/powerpoint/2010/main" val="3992450615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B63D4-F0B1-4926-8594-03A8FC41CB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u="sng" dirty="0">
                <a:solidFill>
                  <a:srgbClr val="002060"/>
                </a:solidFill>
              </a:rPr>
              <a:t>Installation Practices</a:t>
            </a:r>
            <a:endParaRPr lang="en-US" sz="28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160A65-E7EB-4223-B377-B5B096DADA40}"/>
              </a:ext>
            </a:extLst>
          </p:cNvPr>
          <p:cNvSpPr txBox="1"/>
          <p:nvPr/>
        </p:nvSpPr>
        <p:spPr>
          <a:xfrm>
            <a:off x="0" y="1694121"/>
            <a:ext cx="6294474" cy="30469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b="1" dirty="0">
              <a:solidFill>
                <a:srgbClr val="002060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2060"/>
                </a:solidFill>
              </a:rPr>
              <a:t>	Approved Waterproof Connections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002060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2060"/>
                </a:solidFill>
              </a:rPr>
              <a:t>	Extra Wire at all Connections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002060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2060"/>
                </a:solidFill>
              </a:rPr>
              <a:t>	All Connections in Boxes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solidFill>
                <a:srgbClr val="002060"/>
              </a:solidFill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002060"/>
                </a:solidFill>
              </a:rPr>
              <a:t>	All Grounding in Boxes</a:t>
            </a:r>
          </a:p>
        </p:txBody>
      </p:sp>
    </p:spTree>
    <p:extLst>
      <p:ext uri="{BB962C8B-B14F-4D97-AF65-F5344CB8AC3E}">
        <p14:creationId xmlns:p14="http://schemas.microsoft.com/office/powerpoint/2010/main" val="6949940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D72AA7-95BC-4623-BC47-9D5AC995F8CE}"/>
              </a:ext>
            </a:extLst>
          </p:cNvPr>
          <p:cNvSpPr txBox="1"/>
          <p:nvPr/>
        </p:nvSpPr>
        <p:spPr>
          <a:xfrm>
            <a:off x="1350987" y="443409"/>
            <a:ext cx="6442023" cy="50013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algn="ctr"/>
            <a:r>
              <a:rPr lang="en-US" sz="2800" b="1" u="sng" dirty="0">
                <a:solidFill>
                  <a:srgbClr val="002060"/>
                </a:solidFill>
              </a:rPr>
              <a:t>Installation Practices</a:t>
            </a:r>
            <a:endParaRPr lang="en-US" sz="2800" b="1" u="sng" dirty="0">
              <a:solidFill>
                <a:srgbClr val="002060"/>
              </a:solidFill>
              <a:sym typeface="Arial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221391C-7DB0-4F27-B7A2-2EE87AA9708C}"/>
              </a:ext>
            </a:extLst>
          </p:cNvPr>
          <p:cNvSpPr txBox="1"/>
          <p:nvPr/>
        </p:nvSpPr>
        <p:spPr>
          <a:xfrm>
            <a:off x="105754" y="1350335"/>
            <a:ext cx="8932488" cy="462434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defTabSz="685800" hangingPunct="0"/>
            <a:r>
              <a:rPr lang="en-US" b="1" dirty="0">
                <a:solidFill>
                  <a:srgbClr val="002060"/>
                </a:solidFill>
              </a:rPr>
              <a:t>	</a:t>
            </a:r>
            <a:r>
              <a:rPr lang="en-US" sz="2000" dirty="0">
                <a:solidFill>
                  <a:srgbClr val="002060"/>
                </a:solidFill>
              </a:rPr>
              <a:t>Do not kink or crease the wire</a:t>
            </a:r>
          </a:p>
          <a:p>
            <a:pPr defTabSz="685800" hangingPunct="0"/>
            <a:endParaRPr lang="en-US" sz="2000" dirty="0">
              <a:solidFill>
                <a:srgbClr val="002060"/>
              </a:solidFill>
            </a:endParaRPr>
          </a:p>
          <a:p>
            <a:pPr defTabSz="685800" hangingPunct="0"/>
            <a:r>
              <a:rPr lang="en-US" sz="2000" dirty="0">
                <a:solidFill>
                  <a:srgbClr val="002060"/>
                </a:solidFill>
              </a:rPr>
              <a:t>	Protect any exposed copper</a:t>
            </a:r>
          </a:p>
          <a:p>
            <a:pPr defTabSz="685800" hangingPunct="0"/>
            <a:endParaRPr lang="en-US" sz="2000" dirty="0">
              <a:solidFill>
                <a:srgbClr val="002060"/>
              </a:solidFill>
            </a:endParaRPr>
          </a:p>
          <a:p>
            <a:pPr defTabSz="685800" hangingPunct="0"/>
            <a:r>
              <a:rPr lang="en-US" sz="2000" dirty="0">
                <a:solidFill>
                  <a:srgbClr val="002060"/>
                </a:solidFill>
              </a:rPr>
              <a:t>	Label all Decoders</a:t>
            </a:r>
          </a:p>
          <a:p>
            <a:pPr defTabSz="685800" hangingPunct="0"/>
            <a:endParaRPr lang="en-US" sz="2000" dirty="0">
              <a:solidFill>
                <a:srgbClr val="002060"/>
              </a:solidFill>
            </a:endParaRPr>
          </a:p>
          <a:p>
            <a:pPr defTabSz="685800" hangingPunct="0"/>
            <a:r>
              <a:rPr lang="en-US" sz="2000" dirty="0">
                <a:solidFill>
                  <a:srgbClr val="002060"/>
                </a:solidFill>
              </a:rPr>
              <a:t>	Use the correct tool to remove wire jacketing</a:t>
            </a:r>
          </a:p>
          <a:p>
            <a:pPr defTabSz="685800" hangingPunct="0"/>
            <a:endParaRPr lang="en-US" sz="2000" dirty="0">
              <a:solidFill>
                <a:srgbClr val="002060"/>
              </a:solidFill>
            </a:endParaRPr>
          </a:p>
          <a:p>
            <a:pPr defTabSz="685800" hangingPunct="0"/>
            <a:r>
              <a:rPr lang="en-US" sz="2000" dirty="0">
                <a:solidFill>
                  <a:srgbClr val="002060"/>
                </a:solidFill>
              </a:rPr>
              <a:t>	Do not pre-twist wire connections</a:t>
            </a:r>
          </a:p>
          <a:p>
            <a:pPr defTabSz="685800" hangingPunct="0"/>
            <a:endParaRPr lang="en-US" sz="2000" dirty="0">
              <a:solidFill>
                <a:srgbClr val="002060"/>
              </a:solidFill>
            </a:endParaRPr>
          </a:p>
          <a:p>
            <a:pPr defTabSz="685800" hangingPunct="0"/>
            <a:r>
              <a:rPr lang="en-US" sz="2000" dirty="0">
                <a:solidFill>
                  <a:srgbClr val="002060"/>
                </a:solidFill>
              </a:rPr>
              <a:t>	Have your grounding tested</a:t>
            </a:r>
          </a:p>
          <a:p>
            <a:pPr defTabSz="685800" hangingPunct="0"/>
            <a:r>
              <a:rPr lang="en-US" sz="2000" dirty="0">
                <a:solidFill>
                  <a:srgbClr val="002060"/>
                </a:solidFill>
              </a:rPr>
              <a:t>	</a:t>
            </a:r>
          </a:p>
          <a:p>
            <a:pPr defTabSz="685800" hangingPunct="0"/>
            <a:r>
              <a:rPr lang="en-US" sz="2000" dirty="0">
                <a:solidFill>
                  <a:srgbClr val="002060"/>
                </a:solidFill>
              </a:rPr>
              <a:t>	Do not loop 2WP, use multiple paths to controller</a:t>
            </a:r>
          </a:p>
          <a:p>
            <a:pPr defTabSz="685800" hangingPunct="0"/>
            <a:endParaRPr lang="en-US" dirty="0">
              <a:solidFill>
                <a:srgbClr val="002060"/>
              </a:solidFill>
            </a:endParaRPr>
          </a:p>
          <a:p>
            <a:pPr defTabSz="685800" hangingPunct="0"/>
            <a:r>
              <a:rPr lang="en-US" dirty="0">
                <a:solidFill>
                  <a:srgbClr val="002060"/>
                </a:solidFill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0931481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hunter1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unter1" id="{18DE6531-4F4B-4C70-84D5-654A02329925}" vid="{D064783D-BA0F-4570-B75E-10242149D6E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hunter1</Template>
  <TotalTime>32</TotalTime>
  <Words>603</Words>
  <Application>Microsoft Office PowerPoint</Application>
  <PresentationFormat>On-screen Show (4:3)</PresentationFormat>
  <Paragraphs>97</Paragraphs>
  <Slides>17</Slides>
  <Notes>0</Notes>
  <HiddenSlides>1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Arial Bold</vt:lpstr>
      <vt:lpstr>Calibri</vt:lpstr>
      <vt:lpstr>hunter1</vt:lpstr>
      <vt:lpstr>Installation</vt:lpstr>
      <vt:lpstr>PowerPoint Presentation</vt:lpstr>
      <vt:lpstr>PowerPoint Presentation</vt:lpstr>
      <vt:lpstr>PowerPoint Presentation</vt:lpstr>
      <vt:lpstr>ACC is Double Insulated</vt:lpstr>
      <vt:lpstr>PowerPoint Presentation</vt:lpstr>
      <vt:lpstr>         IDWIRE: Magic in the Wires</vt:lpstr>
      <vt:lpstr>Installation Practices</vt:lpstr>
      <vt:lpstr>PowerPoint Presentation</vt:lpstr>
      <vt:lpstr>Up to 99 stations (and 2 Pump/Master Valve outputs)</vt:lpstr>
      <vt:lpstr>Planning Your Wire Paths</vt:lpstr>
      <vt:lpstr>Planning Your Wire Paths</vt:lpstr>
      <vt:lpstr>Planning Your Wire Paths</vt:lpstr>
      <vt:lpstr>Decoders- the Flexible Choice for a Changing World</vt:lpstr>
      <vt:lpstr>Installation Matters</vt:lpstr>
      <vt:lpstr>Cut us some slack…</vt:lpstr>
      <vt:lpstr>Splices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Installation</dc:title>
  <dc:creator>Dave Danley</dc:creator>
  <cp:lastModifiedBy>Dave Danley</cp:lastModifiedBy>
  <cp:revision>4</cp:revision>
  <dcterms:created xsi:type="dcterms:W3CDTF">2018-01-04T19:43:45Z</dcterms:created>
  <dcterms:modified xsi:type="dcterms:W3CDTF">2018-01-04T21:17:30Z</dcterms:modified>
</cp:coreProperties>
</file>